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59.jpeg" ContentType="image/jpeg"/>
  <Override PartName="/ppt/media/image18.png" ContentType="image/png"/>
  <Override PartName="/ppt/media/image55.jpeg" ContentType="image/jpeg"/>
  <Override PartName="/ppt/media/image43.png" ContentType="image/png"/>
  <Override PartName="/ppt/media/image58.jpeg" ContentType="image/jpeg"/>
  <Override PartName="/ppt/media/image6.jpeg" ContentType="image/jpeg"/>
  <Override PartName="/ppt/media/image63.jpeg" ContentType="image/jpeg"/>
  <Override PartName="/ppt/media/image50.png" ContentType="image/png"/>
  <Override PartName="/ppt/media/image5.jpeg" ContentType="image/jpeg"/>
  <Override PartName="/ppt/media/image62.jpeg" ContentType="image/jpeg"/>
  <Override PartName="/ppt/media/image4.jpeg" ContentType="image/jpeg"/>
  <Override PartName="/ppt/media/image40.png" ContentType="image/png"/>
  <Override PartName="/ppt/media/image61.jpeg" ContentType="image/jpeg"/>
  <Override PartName="/ppt/media/image25.jpeg" ContentType="image/jpeg"/>
  <Override PartName="/ppt/media/image36.jpeg" ContentType="image/jpeg"/>
  <Override PartName="/ppt/media/image2.jpeg" ContentType="image/jpeg"/>
  <Override PartName="/ppt/media/image49.png" ContentType="image/png"/>
  <Override PartName="/ppt/media/image12.png" ContentType="image/png"/>
  <Override PartName="/ppt/media/image23.jpeg" ContentType="image/jpeg"/>
  <Override PartName="/ppt/media/image42.png" ContentType="image/png"/>
  <Override PartName="/ppt/media/image35.jpeg" ContentType="image/jpeg"/>
  <Override PartName="/ppt/media/image1.jpeg" ContentType="image/jpeg"/>
  <Override PartName="/ppt/media/image64.jpeg" ContentType="image/jpeg"/>
  <Override PartName="/ppt/media/image7.jpeg" ContentType="image/jpeg"/>
  <Override PartName="/ppt/media/image38.jpeg" ContentType="image/jpeg"/>
  <Override PartName="/ppt/media/image15.jpeg" ContentType="image/jpeg"/>
  <Override PartName="/ppt/media/image14.jpeg" ContentType="image/jpeg"/>
  <Override PartName="/ppt/media/image54.png" ContentType="image/png"/>
  <Override PartName="/ppt/media/image3.png" ContentType="image/png"/>
  <Override PartName="/ppt/media/image17.jpeg" ContentType="image/jpeg"/>
  <Override PartName="/ppt/media/image24.jpeg" ContentType="image/jpeg"/>
  <Override PartName="/ppt/media/image19.jpeg" ContentType="image/jpeg"/>
  <Override PartName="/ppt/media/image21.jpeg" ContentType="image/jpeg"/>
  <Override PartName="/ppt/media/image60.jpeg" ContentType="image/jpeg"/>
  <Override PartName="/ppt/media/image20.png" ContentType="image/png"/>
  <Override PartName="/ppt/media/image37.jpeg" ContentType="image/jpeg"/>
  <Override PartName="/ppt/media/image16.jpeg" ContentType="image/jpeg"/>
  <Override PartName="/ppt/media/image22.jpeg" ContentType="image/jpeg"/>
  <Override PartName="/ppt/media/image51.jpeg" ContentType="image/jpeg"/>
  <Override PartName="/ppt/media/image29.jpeg" ContentType="image/jpeg"/>
  <Override PartName="/ppt/media/image52.jpeg" ContentType="image/jpeg"/>
  <Override PartName="/ppt/media/image27.jpeg" ContentType="image/jpeg"/>
  <Override PartName="/ppt/media/image10.jpeg" ContentType="image/jpeg"/>
  <Override PartName="/ppt/media/image8.jpeg" ContentType="image/jpeg"/>
  <Override PartName="/ppt/media/image39.jpeg" ContentType="image/jpeg"/>
  <Override PartName="/ppt/media/image13.jpeg" ContentType="image/jpeg"/>
  <Override PartName="/ppt/media/image44.png" ContentType="image/png"/>
  <Override PartName="/ppt/media/image28.jpeg" ContentType="image/jpeg"/>
  <Override PartName="/ppt/media/image11.jpeg" ContentType="image/jpeg"/>
  <Override PartName="/ppt/media/image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41.png" ContentType="image/png"/>
  <Override PartName="/ppt/media/image57.jpeg" ContentType="image/jpeg"/>
  <Override PartName="/ppt/media/image45.png" ContentType="image/png"/>
  <Override PartName="/ppt/media/image46.png" ContentType="image/png"/>
  <Override PartName="/ppt/media/image26.jpeg" ContentType="image/jpeg"/>
  <Override PartName="/ppt/media/image47.gif" ContentType="image/gif"/>
  <Override PartName="/ppt/media/image48.gif" ContentType="image/gif"/>
  <Override PartName="/ppt/media/image56.jpeg" ContentType="image/jpeg"/>
  <Override PartName="/ppt/media/image53.png" ContentType="image/png"/>
  <Override PartName="/ppt/presProps.xml" ContentType="application/vnd.openxmlformats-officedocument.presentationml.presPro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_rels/slide19.xml.rels" ContentType="application/vnd.openxmlformats-package.relationships+xml"/>
  <Override PartName="/ppt/slides/_rels/slide13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24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7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23.xml.rels" ContentType="application/vnd.openxmlformats-package.relationships+xml"/>
  <Override PartName="/ppt/slides/_rels/slide28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35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34.xml.rels" ContentType="application/vnd.openxmlformats-package.relationships+xml"/>
  <Override PartName="/ppt/slides/_rels/slide6.xml.rels" ContentType="application/vnd.openxmlformats-package.relationships+xml"/>
  <Override PartName="/ppt/slides/_rels/slide33.xml.rels" ContentType="application/vnd.openxmlformats-package.relationships+xml"/>
  <Override PartName="/ppt/slides/_rels/slide5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34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0080625" cy="56705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jpe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7.gif"/><Relationship Id="rId2" Type="http://schemas.openxmlformats.org/officeDocument/2006/relationships/image" Target="../media/image48.gif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image" Target="../media/image60.jpeg"/><Relationship Id="rId3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jpeg"/><Relationship Id="rId3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image" Target="../media/image64.jpeg"/><Relationship Id="rId3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/>
          <p:nvPr/>
        </p:nvSpPr>
        <p:spPr>
          <a:xfrm>
            <a:off x="504000" y="226080"/>
            <a:ext cx="9069480" cy="114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RADIOMASERIT JA NIIDEN HAVAITSEMINEN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53" name="TextShape 2"/>
          <p:cNvSpPr/>
          <p:nvPr/>
        </p:nvSpPr>
        <p:spPr>
          <a:xfrm>
            <a:off x="1005840" y="1463040"/>
            <a:ext cx="7770240" cy="365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Janne Peltonen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Petri Kotilainen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URSAN LAITEPÄIVÄT 06.04.2024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RADIOLAITTEET OH MASERIN HAVAITSEMISEEN 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>
            <a:off x="6639480" y="713160"/>
            <a:ext cx="2628360" cy="4313880"/>
          </a:xfrm>
          <a:prstGeom prst="rect">
            <a:avLst/>
          </a:prstGeom>
          <a:ln w="0">
            <a:noFill/>
          </a:ln>
        </p:spPr>
      </p:pic>
      <p:pic>
        <p:nvPicPr>
          <p:cNvPr id="227" name="" descr=""/>
          <p:cNvPicPr/>
          <p:nvPr/>
        </p:nvPicPr>
        <p:blipFill>
          <a:blip r:embed="rId2"/>
          <a:stretch/>
        </p:blipFill>
        <p:spPr>
          <a:xfrm>
            <a:off x="488160" y="731520"/>
            <a:ext cx="5727600" cy="4295160"/>
          </a:xfrm>
          <a:prstGeom prst="rect">
            <a:avLst/>
          </a:prstGeom>
          <a:ln w="0">
            <a:noFill/>
          </a:ln>
        </p:spPr>
      </p:pic>
      <p:sp>
        <p:nvSpPr>
          <p:cNvPr id="228" name="TextShape 2"/>
          <p:cNvSpPr/>
          <p:nvPr/>
        </p:nvSpPr>
        <p:spPr>
          <a:xfrm>
            <a:off x="1371600" y="5028120"/>
            <a:ext cx="4570560" cy="36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Kumar”-syöttö 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Hattu optimoi säteilykuvion → hyvä hyötysuhde 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29" name="TextShape 3"/>
          <p:cNvSpPr/>
          <p:nvPr/>
        </p:nvSpPr>
        <p:spPr>
          <a:xfrm>
            <a:off x="7143480" y="5106240"/>
            <a:ext cx="1815480" cy="2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Runko ja vahvistimet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RADIOLAITTEET OH MASERIN HAVAITSEMISEEN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31" name="" descr=""/>
          <p:cNvPicPr/>
          <p:nvPr/>
        </p:nvPicPr>
        <p:blipFill>
          <a:blip r:embed="rId1"/>
          <a:srcRect l="17673" t="0" r="0" b="14705"/>
          <a:stretch/>
        </p:blipFill>
        <p:spPr>
          <a:xfrm>
            <a:off x="740160" y="698400"/>
            <a:ext cx="3619080" cy="2796120"/>
          </a:xfrm>
          <a:prstGeom prst="rect">
            <a:avLst/>
          </a:prstGeom>
          <a:ln w="0">
            <a:noFill/>
          </a:ln>
        </p:spPr>
      </p:pic>
      <p:pic>
        <p:nvPicPr>
          <p:cNvPr id="232" name="" descr=""/>
          <p:cNvPicPr/>
          <p:nvPr/>
        </p:nvPicPr>
        <p:blipFill>
          <a:blip r:embed="rId2"/>
          <a:stretch/>
        </p:blipFill>
        <p:spPr>
          <a:xfrm>
            <a:off x="731520" y="3657600"/>
            <a:ext cx="3655440" cy="1591560"/>
          </a:xfrm>
          <a:prstGeom prst="rect">
            <a:avLst/>
          </a:prstGeom>
          <a:ln w="0">
            <a:noFill/>
          </a:ln>
        </p:spPr>
      </p:pic>
      <p:pic>
        <p:nvPicPr>
          <p:cNvPr id="233" name="" descr=""/>
          <p:cNvPicPr/>
          <p:nvPr/>
        </p:nvPicPr>
        <p:blipFill>
          <a:blip r:embed="rId3"/>
          <a:stretch/>
        </p:blipFill>
        <p:spPr>
          <a:xfrm>
            <a:off x="4506120" y="817920"/>
            <a:ext cx="4935600" cy="2563200"/>
          </a:xfrm>
          <a:prstGeom prst="rect">
            <a:avLst/>
          </a:prstGeom>
          <a:ln w="0">
            <a:noFill/>
          </a:ln>
        </p:spPr>
      </p:pic>
      <p:sp>
        <p:nvSpPr>
          <p:cNvPr id="234" name="TextShape 2"/>
          <p:cNvSpPr/>
          <p:nvPr/>
        </p:nvSpPr>
        <p:spPr>
          <a:xfrm>
            <a:off x="825840" y="845640"/>
            <a:ext cx="132804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Etuvahvistin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35" name="TextShape 3"/>
          <p:cNvSpPr/>
          <p:nvPr/>
        </p:nvSpPr>
        <p:spPr>
          <a:xfrm>
            <a:off x="6226920" y="3382200"/>
            <a:ext cx="222300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SDR-vastaanotin</a:t>
            </a:r>
            <a:endParaRPr b="0" lang="en-US" sz="1400" spc="-1" strike="noStrike">
              <a:latin typeface="Arial"/>
            </a:endParaRPr>
          </a:p>
        </p:txBody>
      </p:sp>
      <p:sp>
        <p:nvSpPr>
          <p:cNvPr id="236" name=""/>
          <p:cNvSpPr/>
          <p:nvPr/>
        </p:nvSpPr>
        <p:spPr>
          <a:xfrm>
            <a:off x="933480" y="5293440"/>
            <a:ext cx="411336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- Systeemikohinaluku noin 0.4dB / 40K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237" name="" descr=""/>
          <p:cNvPicPr/>
          <p:nvPr/>
        </p:nvPicPr>
        <p:blipFill>
          <a:blip r:embed="rId4"/>
          <a:stretch/>
        </p:blipFill>
        <p:spPr>
          <a:xfrm flipH="1">
            <a:off x="5976360" y="3873600"/>
            <a:ext cx="2373120" cy="1155600"/>
          </a:xfrm>
          <a:prstGeom prst="rect">
            <a:avLst/>
          </a:prstGeom>
          <a:ln w="0">
            <a:noFill/>
          </a:ln>
        </p:spPr>
      </p:pic>
      <p:sp>
        <p:nvSpPr>
          <p:cNvPr id="238" name=""/>
          <p:cNvSpPr/>
          <p:nvPr/>
        </p:nvSpPr>
        <p:spPr>
          <a:xfrm>
            <a:off x="5653440" y="5030280"/>
            <a:ext cx="3476520" cy="569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Syöttötorvi “coffee can feed”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Halkaisija noin 0.77 aallonpituutta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762480" y="2194560"/>
            <a:ext cx="4630320" cy="3472200"/>
          </a:xfrm>
          <a:prstGeom prst="rect">
            <a:avLst/>
          </a:prstGeom>
          <a:ln w="0">
            <a:noFill/>
          </a:ln>
        </p:spPr>
      </p:pic>
      <p:sp>
        <p:nvSpPr>
          <p:cNvPr id="240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HYDROKSYYLIMASER V1489 NML CYG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41" name="" descr=""/>
          <p:cNvPicPr/>
          <p:nvPr/>
        </p:nvPicPr>
        <p:blipFill>
          <a:blip r:embed="rId2"/>
          <a:stretch/>
        </p:blipFill>
        <p:spPr>
          <a:xfrm>
            <a:off x="5393880" y="2308320"/>
            <a:ext cx="4478400" cy="3358440"/>
          </a:xfrm>
          <a:prstGeom prst="rect">
            <a:avLst/>
          </a:prstGeom>
          <a:ln w="0">
            <a:noFill/>
          </a:ln>
        </p:spPr>
      </p:pic>
      <p:sp>
        <p:nvSpPr>
          <p:cNvPr id="242" name=""/>
          <p:cNvSpPr/>
          <p:nvPr/>
        </p:nvSpPr>
        <p:spPr>
          <a:xfrm>
            <a:off x="365040" y="763920"/>
            <a:ext cx="4510800" cy="155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26960" indent="-320760">
              <a:lnSpc>
                <a:spcPct val="100000"/>
              </a:lnSpc>
              <a:spcBef>
                <a:spcPts val="312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V1489 Cyg / NML Cyg</a:t>
            </a:r>
            <a:endParaRPr b="0" lang="en-US" sz="1400" spc="-1" strike="noStrike">
              <a:latin typeface="Arial"/>
            </a:endParaRPr>
          </a:p>
          <a:p>
            <a:pPr lvl="2" marL="642960" indent="-212760">
              <a:lnSpc>
                <a:spcPct val="100000"/>
              </a:lnSpc>
              <a:spcBef>
                <a:spcPts val="312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RA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20:46</a:t>
            </a:r>
            <a:endParaRPr b="0" lang="en-US" sz="1400" spc="-1" strike="noStrike">
              <a:latin typeface="Arial"/>
            </a:endParaRPr>
          </a:p>
          <a:p>
            <a:pPr lvl="2" marL="642960" indent="-212760">
              <a:lnSpc>
                <a:spcPct val="100000"/>
              </a:lnSpc>
              <a:spcBef>
                <a:spcPts val="312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DEC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	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40:06    (korkealla elevaatiolla)</a:t>
            </a:r>
            <a:endParaRPr b="0" lang="en-US" sz="1400" spc="-1" strike="noStrike">
              <a:latin typeface="Arial"/>
            </a:endParaRPr>
          </a:p>
          <a:p>
            <a:pPr lvl="2" marL="642960" indent="-212760">
              <a:lnSpc>
                <a:spcPct val="100000"/>
              </a:lnSpc>
              <a:spcBef>
                <a:spcPts val="312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Flux taulukosta 1921 Janskyä (380..500 J  toisissa taulukoissa)</a:t>
            </a:r>
            <a:endParaRPr b="0" lang="en-US" sz="1400" spc="-1" strike="noStrike">
              <a:latin typeface="Arial"/>
            </a:endParaRPr>
          </a:p>
          <a:p>
            <a:pPr lvl="2" marL="642960" indent="-212760">
              <a:lnSpc>
                <a:spcPct val="100000"/>
              </a:lnSpc>
              <a:spcBef>
                <a:spcPts val="312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MJD 59774.936 / 08.07.2022</a:t>
            </a:r>
            <a:endParaRPr b="0" lang="en-US" sz="1400" spc="-1" strike="noStrike">
              <a:latin typeface="Arial"/>
            </a:endParaRPr>
          </a:p>
          <a:p>
            <a:pPr marL="431640" indent="-317160">
              <a:lnSpc>
                <a:spcPct val="100000"/>
              </a:lnSpc>
              <a:spcBef>
                <a:spcPts val="1451"/>
              </a:spcBef>
              <a:spcAft>
                <a:spcPts val="26"/>
              </a:spcAft>
              <a:buNone/>
              <a:tabLst>
                <a:tab algn="l" pos="0"/>
              </a:tabLst>
            </a:pPr>
            <a:endParaRPr b="0" lang="en-US" sz="1600" spc="-1" strike="noStrike">
              <a:latin typeface="Arial"/>
            </a:endParaRPr>
          </a:p>
        </p:txBody>
      </p:sp>
      <p:sp>
        <p:nvSpPr>
          <p:cNvPr id="243" name=""/>
          <p:cNvSpPr/>
          <p:nvPr/>
        </p:nvSpPr>
        <p:spPr>
          <a:xfrm>
            <a:off x="5118480" y="705240"/>
            <a:ext cx="4636080" cy="155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426960" indent="-320760">
              <a:lnSpc>
                <a:spcPct val="100000"/>
              </a:lnSpc>
              <a:spcBef>
                <a:spcPts val="312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Kohde liikkuu meihin nähden</a:t>
            </a:r>
            <a:endParaRPr b="0" lang="en-US" sz="1400" spc="-1" strike="noStrike">
              <a:latin typeface="Arial"/>
            </a:endParaRPr>
          </a:p>
          <a:p>
            <a:pPr lvl="2" marL="642960" indent="-212760">
              <a:lnSpc>
                <a:spcPct val="100000"/>
              </a:lnSpc>
              <a:spcBef>
                <a:spcPts val="312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Kohteen oma liike +13.3 km/s   =+74 kHz</a:t>
            </a:r>
            <a:endParaRPr b="0" lang="en-US" sz="1400" spc="-1" strike="noStrike">
              <a:latin typeface="Arial"/>
            </a:endParaRPr>
          </a:p>
          <a:p>
            <a:pPr lvl="2" marL="642960" indent="-212760">
              <a:lnSpc>
                <a:spcPct val="100000"/>
              </a:lnSpc>
              <a:spcBef>
                <a:spcPts val="312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Aurinkokunnan liike vs LSR +16.5km/s =+91 kHz </a:t>
            </a:r>
            <a:endParaRPr b="0" lang="en-US" sz="1400" spc="-1" strike="noStrike">
              <a:latin typeface="Arial"/>
            </a:endParaRPr>
          </a:p>
          <a:p>
            <a:pPr lvl="2" marL="642960" indent="-212760">
              <a:lnSpc>
                <a:spcPct val="100000"/>
              </a:lnSpc>
              <a:spcBef>
                <a:spcPts val="312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Maan rataliike, doppler noin +15km/s =+82 kHz</a:t>
            </a:r>
            <a:endParaRPr b="0" lang="en-US" sz="1400" spc="-1" strike="noStrike">
              <a:latin typeface="Arial"/>
            </a:endParaRPr>
          </a:p>
          <a:p>
            <a:pPr lvl="2" marL="642960" indent="-212760">
              <a:lnSpc>
                <a:spcPct val="100000"/>
              </a:lnSpc>
              <a:spcBef>
                <a:spcPts val="312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Maan pyörimisliike, doppler noin 3 kHz</a:t>
            </a:r>
            <a:endParaRPr b="0" lang="en-US" sz="1400" spc="-1" strike="noStrike">
              <a:latin typeface="Arial"/>
            </a:endParaRPr>
          </a:p>
          <a:p>
            <a:pPr lvl="2" marL="642960" indent="-212760">
              <a:lnSpc>
                <a:spcPct val="100000"/>
              </a:lnSpc>
              <a:spcBef>
                <a:spcPts val="312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Doppler tässä noin </a:t>
            </a:r>
            <a:r>
              <a:rPr b="1" lang="en-US" sz="1400" spc="-1" strike="noStrike">
                <a:solidFill>
                  <a:srgbClr val="000000"/>
                </a:solidFill>
                <a:latin typeface="Arial"/>
                <a:ea typeface="Noto Sans CJK SC"/>
              </a:rPr>
              <a:t>244 kHz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" descr=""/>
          <p:cNvPicPr/>
          <p:nvPr/>
        </p:nvPicPr>
        <p:blipFill>
          <a:blip r:embed="rId1"/>
          <a:stretch/>
        </p:blipFill>
        <p:spPr>
          <a:xfrm>
            <a:off x="3752640" y="802440"/>
            <a:ext cx="6120720" cy="4590360"/>
          </a:xfrm>
          <a:prstGeom prst="rect">
            <a:avLst/>
          </a:prstGeom>
          <a:ln w="0">
            <a:noFill/>
          </a:ln>
        </p:spPr>
      </p:pic>
      <p:sp>
        <p:nvSpPr>
          <p:cNvPr id="245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HYDROKSYYLIMASER V1489 NML CYG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46" name="TextShape 2"/>
          <p:cNvSpPr/>
          <p:nvPr/>
        </p:nvSpPr>
        <p:spPr>
          <a:xfrm>
            <a:off x="274320" y="731520"/>
            <a:ext cx="3564000" cy="484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91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V1489 Cyg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Ensimmäinen mittaus ja myöhempi mittaus samassa kuvassa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19.07.2022 ja 08.09.2022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Piikki on siirtynyt selvästi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Myöhemmässä mittauksessa on selvästi vahvempi flux eli vuo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9.8.2022 mittausaika vain noin 3.5 tuntia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19.7.2022 data on koostettu neljästä mittauksesta,  yhteensä 8.8 tuntia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Siirtymää ei näissä kuvissa ole kompensoitu pois mittauksen ajalta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Mitatut piikin paikat täsmäävät  laskettuun paikkaan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" descr=""/>
          <p:cNvPicPr/>
          <p:nvPr/>
        </p:nvPicPr>
        <p:blipFill>
          <a:blip r:embed="rId1"/>
          <a:stretch/>
        </p:blipFill>
        <p:spPr>
          <a:xfrm>
            <a:off x="311760" y="2516040"/>
            <a:ext cx="4367880" cy="2770920"/>
          </a:xfrm>
          <a:prstGeom prst="rect">
            <a:avLst/>
          </a:prstGeom>
          <a:ln w="0">
            <a:noFill/>
          </a:ln>
        </p:spPr>
      </p:pic>
      <p:sp>
        <p:nvSpPr>
          <p:cNvPr id="248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HYDROKSYYLIMASER V1489 NML CYG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49" name="TextShape 2"/>
          <p:cNvSpPr/>
          <p:nvPr/>
        </p:nvSpPr>
        <p:spPr>
          <a:xfrm>
            <a:off x="274320" y="731520"/>
            <a:ext cx="4386960" cy="173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45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100" spc="-1" strike="noStrike">
                <a:solidFill>
                  <a:srgbClr val="000000"/>
                </a:solidFill>
                <a:latin typeface="Arial"/>
                <a:ea typeface="DejaVu Sans"/>
              </a:rPr>
              <a:t>V1489 Cyg / NML Cyg</a:t>
            </a:r>
            <a:endParaRPr b="0" lang="en-US" sz="21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100" spc="-1" strike="noStrike">
                <a:solidFill>
                  <a:srgbClr val="000000"/>
                </a:solidFill>
                <a:latin typeface="Arial"/>
                <a:ea typeface="DejaVu Sans"/>
              </a:rPr>
              <a:t>Punainen ylijättiläinen, 1A-III</a:t>
            </a:r>
            <a:endParaRPr b="0" lang="en-US" sz="21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100" spc="-1" strike="noStrike">
                <a:solidFill>
                  <a:srgbClr val="000000"/>
                </a:solidFill>
                <a:latin typeface="Arial"/>
                <a:ea typeface="DejaVu Sans"/>
              </a:rPr>
              <a:t>Muuttuva tähti, visuaalinen mag ~16.6</a:t>
            </a:r>
            <a:endParaRPr b="0" lang="en-US" sz="21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100" spc="-1" strike="noStrike">
                <a:solidFill>
                  <a:srgbClr val="000000"/>
                </a:solidFill>
                <a:latin typeface="Arial"/>
                <a:ea typeface="DejaVu Sans"/>
              </a:rPr>
              <a:t>Etäisyys noin 5200 valovuotta</a:t>
            </a:r>
            <a:endParaRPr b="0" lang="en-US" sz="21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100" spc="-1" strike="noStrike">
                <a:solidFill>
                  <a:srgbClr val="000000"/>
                </a:solidFill>
                <a:latin typeface="Arial"/>
                <a:ea typeface="DejaVu Sans"/>
              </a:rPr>
              <a:t>Säde 1600..2800 auringon sädettä (=Saturnuksen rata)</a:t>
            </a:r>
            <a:endParaRPr b="0" lang="en-US" sz="21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100" spc="-1" strike="noStrike">
                <a:solidFill>
                  <a:srgbClr val="000000"/>
                </a:solidFill>
                <a:latin typeface="Arial"/>
                <a:ea typeface="DejaVu Sans"/>
              </a:rPr>
              <a:t>Hukkaa materiaa nopeasti</a:t>
            </a:r>
            <a:endParaRPr b="0" lang="en-US" sz="21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100" spc="-1" strike="noStrike">
                <a:solidFill>
                  <a:srgbClr val="000000"/>
                </a:solidFill>
                <a:latin typeface="Arial"/>
                <a:ea typeface="DejaVu Sans"/>
              </a:rPr>
              <a:t>Ympärillä tomu/kaasukehä</a:t>
            </a:r>
            <a:endParaRPr b="0" lang="en-US" sz="21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100" spc="-1" strike="noStrike">
                <a:solidFill>
                  <a:srgbClr val="000000"/>
                </a:solidFill>
                <a:latin typeface="Arial"/>
                <a:ea typeface="DejaVu Sans"/>
              </a:rPr>
              <a:t>Iso, kylmä, punainen ja kirkas (250000x Auringon kirkkaus)</a:t>
            </a:r>
            <a:endParaRPr b="0" lang="en-US" sz="2100" spc="-1" strike="noStrike">
              <a:latin typeface="Arial"/>
            </a:endParaRPr>
          </a:p>
        </p:txBody>
      </p:sp>
      <p:pic>
        <p:nvPicPr>
          <p:cNvPr id="250" name="" descr=""/>
          <p:cNvPicPr/>
          <p:nvPr/>
        </p:nvPicPr>
        <p:blipFill>
          <a:blip r:embed="rId2"/>
          <a:stretch/>
        </p:blipFill>
        <p:spPr>
          <a:xfrm>
            <a:off x="4973760" y="1097280"/>
            <a:ext cx="4899600" cy="4295520"/>
          </a:xfrm>
          <a:prstGeom prst="rect">
            <a:avLst/>
          </a:prstGeom>
          <a:ln w="0">
            <a:noFill/>
          </a:ln>
        </p:spPr>
      </p:pic>
      <p:sp>
        <p:nvSpPr>
          <p:cNvPr id="251" name="TextShape 3"/>
          <p:cNvSpPr/>
          <p:nvPr/>
        </p:nvSpPr>
        <p:spPr>
          <a:xfrm>
            <a:off x="68400" y="5287320"/>
            <a:ext cx="5395320" cy="2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DejaVu Sans"/>
              </a:rPr>
              <a:t>Copyright: Astrophysical Journal, 699:1423-1432, 2009 July 10/Nick Parke</a:t>
            </a:r>
            <a:endParaRPr b="0" lang="en-US" sz="1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HYDROKSYYLIMASER V1489 NML CYG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53" name="TextShape 2"/>
          <p:cNvSpPr/>
          <p:nvPr/>
        </p:nvSpPr>
        <p:spPr>
          <a:xfrm>
            <a:off x="274320" y="731520"/>
            <a:ext cx="2923920" cy="383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HR-kaavio</a:t>
            </a:r>
            <a:endParaRPr b="0" lang="en-US" sz="1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NML Cygni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Aivan kaavion kulmassa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OH/IR-tähti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Spektriluokka-M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Kirkkausluokka 1A-III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54" name="" descr=""/>
          <p:cNvPicPr/>
          <p:nvPr/>
        </p:nvPicPr>
        <p:blipFill>
          <a:blip r:embed="rId1"/>
          <a:stretch/>
        </p:blipFill>
        <p:spPr>
          <a:xfrm>
            <a:off x="3155760" y="822960"/>
            <a:ext cx="4157280" cy="4735080"/>
          </a:xfrm>
          <a:prstGeom prst="rect">
            <a:avLst/>
          </a:prstGeom>
          <a:ln w="0">
            <a:noFill/>
          </a:ln>
        </p:spPr>
      </p:pic>
      <p:sp>
        <p:nvSpPr>
          <p:cNvPr id="255" name="CustomShape 3"/>
          <p:cNvSpPr/>
          <p:nvPr/>
        </p:nvSpPr>
        <p:spPr>
          <a:xfrm>
            <a:off x="6126480" y="1188720"/>
            <a:ext cx="272160" cy="272160"/>
          </a:xfrm>
          <a:prstGeom prst="ellipse">
            <a:avLst/>
          </a:prstGeom>
          <a:solidFill>
            <a:srgbClr val="ff0000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Line 4"/>
          <p:cNvSpPr/>
          <p:nvPr/>
        </p:nvSpPr>
        <p:spPr>
          <a:xfrm>
            <a:off x="1920240" y="1280160"/>
            <a:ext cx="4206240" cy="360"/>
          </a:xfrm>
          <a:prstGeom prst="line">
            <a:avLst/>
          </a:prstGeom>
          <a:ln w="0"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57" name="" descr=""/>
          <p:cNvPicPr/>
          <p:nvPr/>
        </p:nvPicPr>
        <p:blipFill>
          <a:blip r:embed="rId2"/>
          <a:stretch/>
        </p:blipFill>
        <p:spPr>
          <a:xfrm>
            <a:off x="7404120" y="822960"/>
            <a:ext cx="2375280" cy="2375280"/>
          </a:xfrm>
          <a:prstGeom prst="rect">
            <a:avLst/>
          </a:prstGeom>
          <a:ln w="0">
            <a:noFill/>
          </a:ln>
        </p:spPr>
      </p:pic>
      <p:pic>
        <p:nvPicPr>
          <p:cNvPr id="258" name="" descr=""/>
          <p:cNvPicPr/>
          <p:nvPr/>
        </p:nvPicPr>
        <p:blipFill>
          <a:blip r:embed="rId3"/>
          <a:stretch/>
        </p:blipFill>
        <p:spPr>
          <a:xfrm>
            <a:off x="7406640" y="3383280"/>
            <a:ext cx="2389320" cy="1552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" descr=""/>
          <p:cNvPicPr/>
          <p:nvPr/>
        </p:nvPicPr>
        <p:blipFill>
          <a:blip r:embed="rId1"/>
          <a:stretch/>
        </p:blipFill>
        <p:spPr>
          <a:xfrm>
            <a:off x="4206240" y="1097280"/>
            <a:ext cx="5727600" cy="4295520"/>
          </a:xfrm>
          <a:prstGeom prst="rect">
            <a:avLst/>
          </a:prstGeom>
          <a:ln w="0">
            <a:noFill/>
          </a:ln>
        </p:spPr>
      </p:pic>
      <p:sp>
        <p:nvSpPr>
          <p:cNvPr id="260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HYDROKSYYLIMASER V0437 SCT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61" name="TextShape 2"/>
          <p:cNvSpPr/>
          <p:nvPr/>
        </p:nvSpPr>
        <p:spPr>
          <a:xfrm>
            <a:off x="274320" y="731520"/>
            <a:ext cx="4569840" cy="484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V0437 Sct (Kilpi/Scutum)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RA 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18:37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DEC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	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-05:26 (matalalla elevaatiolla)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Flux taulukossa 516 Janskyä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Maan rataliike kompensoitu kuvassa siirtämällä spektriä x-suunnassa</a:t>
            </a:r>
            <a:endParaRPr b="0" lang="en-US" sz="1600" spc="-1" strike="noStrike">
              <a:latin typeface="Arial"/>
            </a:endParaRPr>
          </a:p>
        </p:txBody>
      </p:sp>
      <p:sp>
        <p:nvSpPr>
          <p:cNvPr id="262" name="TextShape 3"/>
          <p:cNvSpPr/>
          <p:nvPr/>
        </p:nvSpPr>
        <p:spPr>
          <a:xfrm>
            <a:off x="901440" y="3209040"/>
            <a:ext cx="3265560" cy="213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Mitattu taajuus vs. laskettu taajuus: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f1=1612.131e6; %f_vla=1612.128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f2=1612.128e6; %f_vla=1612.127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f3=1612.127e6; %f_vla=1612.125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f6=1612.119e6; %f_vla=1612.116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f7=1612.119e6; %f_vla=1612.115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f9=1612.107e6; %f_vla=1612.104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HYDROKSYYLIMASER V0437 SCT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64" name="TextShape 2"/>
          <p:cNvSpPr/>
          <p:nvPr/>
        </p:nvSpPr>
        <p:spPr>
          <a:xfrm>
            <a:off x="274320" y="731520"/>
            <a:ext cx="4295520" cy="1278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2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V0437 Sct (Kilpi/Scutum)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Punainen jättiläinen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Säde noin 860 auringon sädettä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OH/IR-tähti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265" name="" descr=""/>
          <p:cNvPicPr/>
          <p:nvPr/>
        </p:nvPicPr>
        <p:blipFill>
          <a:blip r:embed="rId1"/>
          <a:stretch/>
        </p:blipFill>
        <p:spPr>
          <a:xfrm>
            <a:off x="4846320" y="809280"/>
            <a:ext cx="4940640" cy="4492080"/>
          </a:xfrm>
          <a:prstGeom prst="rect">
            <a:avLst/>
          </a:prstGeom>
          <a:ln w="0">
            <a:noFill/>
          </a:ln>
        </p:spPr>
      </p:pic>
      <p:pic>
        <p:nvPicPr>
          <p:cNvPr id="266" name="" descr=""/>
          <p:cNvPicPr/>
          <p:nvPr/>
        </p:nvPicPr>
        <p:blipFill>
          <a:blip r:embed="rId2"/>
          <a:stretch/>
        </p:blipFill>
        <p:spPr>
          <a:xfrm>
            <a:off x="274320" y="2468880"/>
            <a:ext cx="4398120" cy="2832480"/>
          </a:xfrm>
          <a:prstGeom prst="rect">
            <a:avLst/>
          </a:prstGeom>
          <a:ln w="0">
            <a:noFill/>
          </a:ln>
        </p:spPr>
      </p:pic>
      <p:sp>
        <p:nvSpPr>
          <p:cNvPr id="267" name="TextShape 3"/>
          <p:cNvSpPr/>
          <p:nvPr/>
        </p:nvSpPr>
        <p:spPr>
          <a:xfrm>
            <a:off x="462600" y="2131920"/>
            <a:ext cx="325368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GLIMPSE 360/Spitzer Space Telescope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" descr=""/>
          <p:cNvPicPr/>
          <p:nvPr/>
        </p:nvPicPr>
        <p:blipFill>
          <a:blip r:embed="rId1"/>
          <a:stretch/>
        </p:blipFill>
        <p:spPr>
          <a:xfrm>
            <a:off x="91440" y="1280160"/>
            <a:ext cx="4519440" cy="2649600"/>
          </a:xfrm>
          <a:prstGeom prst="rect">
            <a:avLst/>
          </a:prstGeom>
          <a:ln w="0">
            <a:noFill/>
          </a:ln>
        </p:spPr>
      </p:pic>
      <p:pic>
        <p:nvPicPr>
          <p:cNvPr id="269" name="" descr=""/>
          <p:cNvPicPr/>
          <p:nvPr/>
        </p:nvPicPr>
        <p:blipFill>
          <a:blip r:embed="rId2"/>
          <a:stretch/>
        </p:blipFill>
        <p:spPr>
          <a:xfrm>
            <a:off x="4206240" y="1188720"/>
            <a:ext cx="2934360" cy="2794320"/>
          </a:xfrm>
          <a:prstGeom prst="rect">
            <a:avLst/>
          </a:prstGeom>
          <a:ln w="0">
            <a:noFill/>
          </a:ln>
        </p:spPr>
      </p:pic>
      <p:sp>
        <p:nvSpPr>
          <p:cNvPr id="270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MASERIN SPEKTRIN MUODOSTUMINEN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71" name="TextShape 2"/>
          <p:cNvSpPr/>
          <p:nvPr/>
        </p:nvSpPr>
        <p:spPr>
          <a:xfrm>
            <a:off x="274320" y="731520"/>
            <a:ext cx="7038720" cy="13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V1489 ja V0437 tähtityypin kaksoisspektrin muodostuminen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72" name="" descr=""/>
          <p:cNvPicPr/>
          <p:nvPr/>
        </p:nvPicPr>
        <p:blipFill>
          <a:blip r:embed="rId3"/>
          <a:stretch/>
        </p:blipFill>
        <p:spPr>
          <a:xfrm>
            <a:off x="7133040" y="1188720"/>
            <a:ext cx="2831760" cy="2789280"/>
          </a:xfrm>
          <a:prstGeom prst="rect">
            <a:avLst/>
          </a:prstGeom>
          <a:ln w="0">
            <a:noFill/>
          </a:ln>
        </p:spPr>
      </p:pic>
      <p:pic>
        <p:nvPicPr>
          <p:cNvPr id="273" name="" descr=""/>
          <p:cNvPicPr/>
          <p:nvPr/>
        </p:nvPicPr>
        <p:blipFill>
          <a:blip r:embed="rId4"/>
          <a:stretch/>
        </p:blipFill>
        <p:spPr>
          <a:xfrm>
            <a:off x="5037840" y="4114800"/>
            <a:ext cx="4286880" cy="1376280"/>
          </a:xfrm>
          <a:prstGeom prst="rect">
            <a:avLst/>
          </a:prstGeom>
          <a:ln w="0">
            <a:noFill/>
          </a:ln>
        </p:spPr>
      </p:pic>
      <p:sp>
        <p:nvSpPr>
          <p:cNvPr id="274" name="TextShape 3"/>
          <p:cNvSpPr/>
          <p:nvPr/>
        </p:nvSpPr>
        <p:spPr>
          <a:xfrm>
            <a:off x="91440" y="3945240"/>
            <a:ext cx="369000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https://astropeiler.de/sites/default/files/Astropeiler_Story_5.pdf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275" name="TextShape 4"/>
          <p:cNvSpPr/>
          <p:nvPr/>
        </p:nvSpPr>
        <p:spPr>
          <a:xfrm>
            <a:off x="4722120" y="1293480"/>
            <a:ext cx="195084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ff0000"/>
                </a:solidFill>
                <a:latin typeface="Arial"/>
                <a:ea typeface="DejaVu Sans"/>
              </a:rPr>
              <a:t>Punasiirtynyt  110 Jy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76" name="TextShape 5"/>
          <p:cNvSpPr/>
          <p:nvPr/>
        </p:nvSpPr>
        <p:spPr>
          <a:xfrm>
            <a:off x="7589520" y="1371600"/>
            <a:ext cx="155232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ff"/>
                </a:solidFill>
                <a:latin typeface="Arial"/>
                <a:ea typeface="DejaVu Sans"/>
              </a:rPr>
              <a:t>Sinisiirtynyt 430 Jy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77" name="TextShape 6"/>
          <p:cNvSpPr/>
          <p:nvPr/>
        </p:nvSpPr>
        <p:spPr>
          <a:xfrm>
            <a:off x="365760" y="4480560"/>
            <a:ext cx="414720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* Tähden radiaalinopeuden voi laskea piikkien keskiarvona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DOPPLERSIIRTYMÄN LASKENTA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79" name="TextShape 2"/>
          <p:cNvSpPr/>
          <p:nvPr/>
        </p:nvSpPr>
        <p:spPr>
          <a:xfrm>
            <a:off x="274320" y="731520"/>
            <a:ext cx="9599040" cy="484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VLA arrayn ohjelma: http://www.vla.nrao.edu/astro/guides/dopset/ 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80" name="" descr=""/>
          <p:cNvPicPr/>
          <p:nvPr/>
        </p:nvPicPr>
        <p:blipFill>
          <a:blip r:embed="rId1"/>
          <a:stretch/>
        </p:blipFill>
        <p:spPr>
          <a:xfrm>
            <a:off x="731520" y="1097280"/>
            <a:ext cx="8832960" cy="4478400"/>
          </a:xfrm>
          <a:prstGeom prst="rect">
            <a:avLst/>
          </a:prstGeom>
          <a:ln w="0">
            <a:noFill/>
          </a:ln>
        </p:spPr>
      </p:pic>
      <p:pic>
        <p:nvPicPr>
          <p:cNvPr id="281" name="" descr=""/>
          <p:cNvPicPr/>
          <p:nvPr/>
        </p:nvPicPr>
        <p:blipFill>
          <a:blip r:embed="rId2"/>
          <a:stretch/>
        </p:blipFill>
        <p:spPr>
          <a:xfrm>
            <a:off x="5486400" y="2286000"/>
            <a:ext cx="3857400" cy="2649600"/>
          </a:xfrm>
          <a:prstGeom prst="rect">
            <a:avLst/>
          </a:prstGeom>
          <a:ln w="0">
            <a:noFill/>
          </a:ln>
        </p:spPr>
      </p:pic>
      <p:sp>
        <p:nvSpPr>
          <p:cNvPr id="282" name="TextShape 3"/>
          <p:cNvSpPr/>
          <p:nvPr/>
        </p:nvSpPr>
        <p:spPr>
          <a:xfrm>
            <a:off x="6521760" y="5133960"/>
            <a:ext cx="179712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30e3*cosd(60)=15 km/s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SISÄLTÖ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55" name="TextShape 2"/>
          <p:cNvSpPr/>
          <p:nvPr/>
        </p:nvSpPr>
        <p:spPr>
          <a:xfrm>
            <a:off x="365760" y="731520"/>
            <a:ext cx="9599040" cy="456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4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Mikä on astrofysikaalinen maseri?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Maser vs. laser</a:t>
            </a:r>
            <a:endParaRPr b="0" lang="en-US" sz="16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Masereista yleisesti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Masertaajuudet ja -molekyylit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Otolliset olosuhteet maserille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Kohteet </a:t>
            </a:r>
            <a:endParaRPr b="0" lang="en-US" sz="16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Maserien havaitseminen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Antenni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Vastaanotin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Signaalinkäsittely</a:t>
            </a:r>
            <a:endParaRPr b="0" lang="en-US" sz="16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Maser havaintojen esittely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Hydroksyylimaserit 1.6GHz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Metanolimaserit 6.7GHz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DOPPLERSIIRTYMÄN LASKENTA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84" name="" descr=""/>
          <p:cNvPicPr/>
          <p:nvPr/>
        </p:nvPicPr>
        <p:blipFill>
          <a:blip r:embed="rId1"/>
          <a:stretch/>
        </p:blipFill>
        <p:spPr>
          <a:xfrm>
            <a:off x="365760" y="790200"/>
            <a:ext cx="9051120" cy="460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20"/>
          <p:cNvSpPr/>
          <p:nvPr/>
        </p:nvSpPr>
        <p:spPr>
          <a:xfrm>
            <a:off x="504000" y="177120"/>
            <a:ext cx="9069480" cy="51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VASTAANOTINSYSTEEMI 6.7GHz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86" name="Freeform 3"/>
          <p:cNvSpPr/>
          <p:nvPr/>
        </p:nvSpPr>
        <p:spPr>
          <a:xfrm>
            <a:off x="2684880" y="1397520"/>
            <a:ext cx="1095840" cy="2009880"/>
          </a:xfrm>
          <a:custGeom>
            <a:avLst/>
            <a:gdLst/>
            <a:ahLst/>
            <a:rect l="l" t="t" r="r" b="b"/>
            <a:pathLst>
              <a:path w="3050" h="5589">
                <a:moveTo>
                  <a:pt x="2287" y="0"/>
                </a:moveTo>
                <a:cubicBezTo>
                  <a:pt x="3049" y="3810"/>
                  <a:pt x="0" y="5588"/>
                  <a:pt x="0" y="5588"/>
                </a:cubicBez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Line 75"/>
          <p:cNvSpPr/>
          <p:nvPr/>
        </p:nvSpPr>
        <p:spPr>
          <a:xfrm flipH="1">
            <a:off x="2410920" y="1946160"/>
            <a:ext cx="182880" cy="3657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Line 76"/>
          <p:cNvSpPr/>
          <p:nvPr/>
        </p:nvSpPr>
        <p:spPr>
          <a:xfrm flipH="1" flipV="1">
            <a:off x="2410920" y="2311920"/>
            <a:ext cx="365760" cy="10058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Line 77"/>
          <p:cNvSpPr/>
          <p:nvPr/>
        </p:nvSpPr>
        <p:spPr>
          <a:xfrm flipH="1">
            <a:off x="2593800" y="1488960"/>
            <a:ext cx="914400" cy="45720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Line 78"/>
          <p:cNvSpPr/>
          <p:nvPr/>
        </p:nvSpPr>
        <p:spPr>
          <a:xfrm>
            <a:off x="2502360" y="2129040"/>
            <a:ext cx="182880" cy="914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Line 79"/>
          <p:cNvSpPr/>
          <p:nvPr/>
        </p:nvSpPr>
        <p:spPr>
          <a:xfrm flipV="1">
            <a:off x="2593800" y="2037600"/>
            <a:ext cx="182880" cy="3657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Line 80"/>
          <p:cNvSpPr/>
          <p:nvPr/>
        </p:nvSpPr>
        <p:spPr>
          <a:xfrm>
            <a:off x="2593800" y="3683520"/>
            <a:ext cx="360" cy="5486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Line 81"/>
          <p:cNvSpPr/>
          <p:nvPr/>
        </p:nvSpPr>
        <p:spPr>
          <a:xfrm>
            <a:off x="2593800" y="3683520"/>
            <a:ext cx="365760" cy="27432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Line 82"/>
          <p:cNvSpPr/>
          <p:nvPr/>
        </p:nvSpPr>
        <p:spPr>
          <a:xfrm flipV="1">
            <a:off x="2593800" y="3957840"/>
            <a:ext cx="365760" cy="27432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Line 83"/>
          <p:cNvSpPr/>
          <p:nvPr/>
        </p:nvSpPr>
        <p:spPr>
          <a:xfrm flipH="1">
            <a:off x="2228040" y="2129040"/>
            <a:ext cx="274320" cy="914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Line 84"/>
          <p:cNvSpPr/>
          <p:nvPr/>
        </p:nvSpPr>
        <p:spPr>
          <a:xfrm flipH="1">
            <a:off x="2136600" y="2220480"/>
            <a:ext cx="91440" cy="10058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Line 85"/>
          <p:cNvSpPr/>
          <p:nvPr/>
        </p:nvSpPr>
        <p:spPr>
          <a:xfrm>
            <a:off x="2136600" y="3226320"/>
            <a:ext cx="91440" cy="73152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Line 86"/>
          <p:cNvSpPr/>
          <p:nvPr/>
        </p:nvSpPr>
        <p:spPr>
          <a:xfrm>
            <a:off x="2228040" y="3957840"/>
            <a:ext cx="36576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Line 87"/>
          <p:cNvSpPr/>
          <p:nvPr/>
        </p:nvSpPr>
        <p:spPr>
          <a:xfrm>
            <a:off x="3416760" y="2677680"/>
            <a:ext cx="360" cy="91440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Line 88"/>
          <p:cNvSpPr/>
          <p:nvPr/>
        </p:nvSpPr>
        <p:spPr>
          <a:xfrm>
            <a:off x="2868120" y="3592080"/>
            <a:ext cx="109728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Line 89"/>
          <p:cNvSpPr/>
          <p:nvPr/>
        </p:nvSpPr>
        <p:spPr>
          <a:xfrm>
            <a:off x="3269160" y="3729960"/>
            <a:ext cx="360" cy="5486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Line 90"/>
          <p:cNvSpPr/>
          <p:nvPr/>
        </p:nvSpPr>
        <p:spPr>
          <a:xfrm>
            <a:off x="3269160" y="3716640"/>
            <a:ext cx="68616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Line 91"/>
          <p:cNvSpPr/>
          <p:nvPr/>
        </p:nvSpPr>
        <p:spPr>
          <a:xfrm>
            <a:off x="3269160" y="4278600"/>
            <a:ext cx="68616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Line 92"/>
          <p:cNvSpPr/>
          <p:nvPr/>
        </p:nvSpPr>
        <p:spPr>
          <a:xfrm>
            <a:off x="3954960" y="3729960"/>
            <a:ext cx="360" cy="5486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Line 93"/>
          <p:cNvSpPr/>
          <p:nvPr/>
        </p:nvSpPr>
        <p:spPr>
          <a:xfrm>
            <a:off x="6810120" y="3619080"/>
            <a:ext cx="360" cy="8229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Line 94"/>
          <p:cNvSpPr/>
          <p:nvPr/>
        </p:nvSpPr>
        <p:spPr>
          <a:xfrm>
            <a:off x="6810120" y="3619080"/>
            <a:ext cx="91440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Line 95"/>
          <p:cNvSpPr/>
          <p:nvPr/>
        </p:nvSpPr>
        <p:spPr>
          <a:xfrm>
            <a:off x="6810120" y="4442040"/>
            <a:ext cx="91440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Line 96"/>
          <p:cNvSpPr/>
          <p:nvPr/>
        </p:nvSpPr>
        <p:spPr>
          <a:xfrm>
            <a:off x="7724520" y="3619080"/>
            <a:ext cx="360" cy="8229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8"/>
          <p:cNvSpPr/>
          <p:nvPr/>
        </p:nvSpPr>
        <p:spPr>
          <a:xfrm>
            <a:off x="8217360" y="3618720"/>
            <a:ext cx="360" cy="82080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Line 97"/>
          <p:cNvSpPr/>
          <p:nvPr/>
        </p:nvSpPr>
        <p:spPr>
          <a:xfrm>
            <a:off x="8217720" y="3618720"/>
            <a:ext cx="36540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1" name="Line 98"/>
          <p:cNvSpPr/>
          <p:nvPr/>
        </p:nvSpPr>
        <p:spPr>
          <a:xfrm>
            <a:off x="8583120" y="3618720"/>
            <a:ext cx="360" cy="8229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Line 99"/>
          <p:cNvSpPr/>
          <p:nvPr/>
        </p:nvSpPr>
        <p:spPr>
          <a:xfrm>
            <a:off x="8217360" y="4441680"/>
            <a:ext cx="36576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TextShape 21"/>
          <p:cNvSpPr/>
          <p:nvPr/>
        </p:nvSpPr>
        <p:spPr>
          <a:xfrm>
            <a:off x="3269520" y="3729960"/>
            <a:ext cx="730800" cy="51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Kaistan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päästö-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suodatin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314" name="TextShape 22"/>
          <p:cNvSpPr/>
          <p:nvPr/>
        </p:nvSpPr>
        <p:spPr>
          <a:xfrm>
            <a:off x="2319480" y="4274280"/>
            <a:ext cx="110628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Etuvahvistin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15" name="TextShape 23"/>
          <p:cNvSpPr/>
          <p:nvPr/>
        </p:nvSpPr>
        <p:spPr>
          <a:xfrm>
            <a:off x="6789240" y="3821040"/>
            <a:ext cx="990000" cy="38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DejaVu Sans"/>
              </a:rPr>
              <a:t>Ohjelmisto-</a:t>
            </a:r>
            <a:endParaRPr b="0" lang="en-US" sz="10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DejaVu Sans"/>
              </a:rPr>
              <a:t>vastaanotin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316" name="TextShape 24"/>
          <p:cNvSpPr/>
          <p:nvPr/>
        </p:nvSpPr>
        <p:spPr>
          <a:xfrm>
            <a:off x="8217360" y="3865320"/>
            <a:ext cx="552240" cy="2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PC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17" name="Line 100"/>
          <p:cNvSpPr/>
          <p:nvPr/>
        </p:nvSpPr>
        <p:spPr>
          <a:xfrm>
            <a:off x="6117480" y="2703600"/>
            <a:ext cx="360" cy="5486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8" name="Line 101"/>
          <p:cNvSpPr/>
          <p:nvPr/>
        </p:nvSpPr>
        <p:spPr>
          <a:xfrm>
            <a:off x="6117840" y="2703240"/>
            <a:ext cx="100584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Line 102"/>
          <p:cNvSpPr/>
          <p:nvPr/>
        </p:nvSpPr>
        <p:spPr>
          <a:xfrm>
            <a:off x="6117840" y="3251880"/>
            <a:ext cx="100584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Line 103"/>
          <p:cNvSpPr/>
          <p:nvPr/>
        </p:nvSpPr>
        <p:spPr>
          <a:xfrm flipV="1">
            <a:off x="7123680" y="2703240"/>
            <a:ext cx="360" cy="5486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TextShape 25"/>
          <p:cNvSpPr/>
          <p:nvPr/>
        </p:nvSpPr>
        <p:spPr>
          <a:xfrm>
            <a:off x="6234840" y="2703600"/>
            <a:ext cx="951480" cy="60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Rubidium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kello-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referenssi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322" name="Line 104"/>
          <p:cNvSpPr/>
          <p:nvPr/>
        </p:nvSpPr>
        <p:spPr>
          <a:xfrm>
            <a:off x="7272000" y="2979360"/>
            <a:ext cx="360" cy="64008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Line 105"/>
          <p:cNvSpPr/>
          <p:nvPr/>
        </p:nvSpPr>
        <p:spPr>
          <a:xfrm>
            <a:off x="7124040" y="2979720"/>
            <a:ext cx="147960" cy="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Line 106"/>
          <p:cNvSpPr/>
          <p:nvPr/>
        </p:nvSpPr>
        <p:spPr>
          <a:xfrm>
            <a:off x="4804920" y="3987360"/>
            <a:ext cx="2005560" cy="684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Line 107"/>
          <p:cNvSpPr/>
          <p:nvPr/>
        </p:nvSpPr>
        <p:spPr>
          <a:xfrm>
            <a:off x="2959560" y="3958560"/>
            <a:ext cx="309960" cy="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Line 108"/>
          <p:cNvSpPr/>
          <p:nvPr/>
        </p:nvSpPr>
        <p:spPr>
          <a:xfrm>
            <a:off x="7724880" y="3984480"/>
            <a:ext cx="492840" cy="3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9"/>
          <p:cNvSpPr/>
          <p:nvPr/>
        </p:nvSpPr>
        <p:spPr>
          <a:xfrm>
            <a:off x="993600" y="1424160"/>
            <a:ext cx="180720" cy="180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Line 109"/>
          <p:cNvSpPr/>
          <p:nvPr/>
        </p:nvSpPr>
        <p:spPr>
          <a:xfrm>
            <a:off x="1267920" y="1515600"/>
            <a:ext cx="548640" cy="914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Line 110"/>
          <p:cNvSpPr/>
          <p:nvPr/>
        </p:nvSpPr>
        <p:spPr>
          <a:xfrm>
            <a:off x="1267920" y="1698480"/>
            <a:ext cx="457200" cy="18288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Line 111"/>
          <p:cNvSpPr/>
          <p:nvPr/>
        </p:nvSpPr>
        <p:spPr>
          <a:xfrm>
            <a:off x="1176480" y="1789920"/>
            <a:ext cx="365760" cy="3657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"/>
          <p:cNvSpPr/>
          <p:nvPr/>
        </p:nvSpPr>
        <p:spPr>
          <a:xfrm>
            <a:off x="5820480" y="3756600"/>
            <a:ext cx="77328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Kaapeli1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332" name=""/>
          <p:cNvSpPr/>
          <p:nvPr/>
        </p:nvSpPr>
        <p:spPr>
          <a:xfrm>
            <a:off x="2838240" y="5102640"/>
            <a:ext cx="5927760" cy="34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Periaatekuva 6.7GHz Metanoli-vastaanottimesta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33" name=""/>
          <p:cNvSpPr/>
          <p:nvPr/>
        </p:nvSpPr>
        <p:spPr>
          <a:xfrm>
            <a:off x="4529880" y="3870360"/>
            <a:ext cx="266040" cy="24732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Line 1"/>
          <p:cNvSpPr/>
          <p:nvPr/>
        </p:nvSpPr>
        <p:spPr>
          <a:xfrm>
            <a:off x="3955320" y="4009680"/>
            <a:ext cx="574560" cy="3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"/>
          <p:cNvSpPr/>
          <p:nvPr/>
        </p:nvSpPr>
        <p:spPr>
          <a:xfrm flipV="1">
            <a:off x="4590360" y="3912840"/>
            <a:ext cx="140040" cy="17712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"/>
          <p:cNvSpPr/>
          <p:nvPr/>
        </p:nvSpPr>
        <p:spPr>
          <a:xfrm>
            <a:off x="4562280" y="3898800"/>
            <a:ext cx="205560" cy="18180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7" name=""/>
          <p:cNvSpPr/>
          <p:nvPr/>
        </p:nvSpPr>
        <p:spPr>
          <a:xfrm>
            <a:off x="4433760" y="2932560"/>
            <a:ext cx="447840" cy="415440"/>
          </a:xfrm>
          <a:prstGeom prst="ellipse">
            <a:avLst/>
          </a:pr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Line 2"/>
          <p:cNvSpPr/>
          <p:nvPr/>
        </p:nvSpPr>
        <p:spPr>
          <a:xfrm>
            <a:off x="4644360" y="3373560"/>
            <a:ext cx="2880" cy="4968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9" name="Line 25"/>
          <p:cNvSpPr/>
          <p:nvPr/>
        </p:nvSpPr>
        <p:spPr>
          <a:xfrm flipH="1">
            <a:off x="4906800" y="2968200"/>
            <a:ext cx="398160" cy="15084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"/>
          <p:cNvSpPr/>
          <p:nvPr/>
        </p:nvSpPr>
        <p:spPr>
          <a:xfrm>
            <a:off x="5274360" y="2968200"/>
            <a:ext cx="843120" cy="252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Line 29"/>
          <p:cNvSpPr/>
          <p:nvPr/>
        </p:nvSpPr>
        <p:spPr>
          <a:xfrm>
            <a:off x="4645440" y="3373560"/>
            <a:ext cx="2880" cy="49680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2" name=""/>
          <p:cNvSpPr/>
          <p:nvPr/>
        </p:nvSpPr>
        <p:spPr>
          <a:xfrm>
            <a:off x="5492520" y="2757600"/>
            <a:ext cx="80964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Kaapeli2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343" name=""/>
          <p:cNvSpPr/>
          <p:nvPr/>
        </p:nvSpPr>
        <p:spPr>
          <a:xfrm>
            <a:off x="4577760" y="3390840"/>
            <a:ext cx="88056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900" spc="-1" strike="noStrike">
                <a:solidFill>
                  <a:srgbClr val="000000"/>
                </a:solidFill>
                <a:latin typeface="Arial"/>
                <a:ea typeface="DejaVu Sans"/>
              </a:rPr>
              <a:t>LO 6.3GHz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344" name=""/>
          <p:cNvSpPr/>
          <p:nvPr/>
        </p:nvSpPr>
        <p:spPr>
          <a:xfrm>
            <a:off x="3884040" y="3807000"/>
            <a:ext cx="62424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900" spc="-1" strike="noStrike">
                <a:solidFill>
                  <a:srgbClr val="000000"/>
                </a:solidFill>
                <a:latin typeface="Arial"/>
                <a:ea typeface="DejaVu Sans"/>
              </a:rPr>
              <a:t>6.7GHz</a:t>
            </a:r>
            <a:endParaRPr b="0" lang="en-US" sz="900" spc="-1" strike="noStrike">
              <a:latin typeface="Arial"/>
            </a:endParaRPr>
          </a:p>
        </p:txBody>
      </p:sp>
      <p:sp>
        <p:nvSpPr>
          <p:cNvPr id="345" name=""/>
          <p:cNvSpPr/>
          <p:nvPr/>
        </p:nvSpPr>
        <p:spPr>
          <a:xfrm>
            <a:off x="4730400" y="3780720"/>
            <a:ext cx="88056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900" spc="-1" strike="noStrike">
                <a:solidFill>
                  <a:srgbClr val="000000"/>
                </a:solidFill>
                <a:latin typeface="Arial"/>
                <a:ea typeface="DejaVu Sans"/>
              </a:rPr>
              <a:t>IF 400MHz</a:t>
            </a:r>
            <a:endParaRPr b="0" lang="en-US" sz="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METANOLIMASERIN HAVAITSEMINEN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47" name="TextShape 2"/>
          <p:cNvSpPr/>
          <p:nvPr/>
        </p:nvSpPr>
        <p:spPr>
          <a:xfrm>
            <a:off x="274320" y="731520"/>
            <a:ext cx="959904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Metanolimaserin vastaanotin </a:t>
            </a:r>
            <a:r>
              <a:rPr b="1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6.7GHz</a:t>
            </a: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 V1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48" name="" descr=""/>
          <p:cNvPicPr/>
          <p:nvPr/>
        </p:nvPicPr>
        <p:blipFill>
          <a:blip r:embed="rId1"/>
          <a:stretch/>
        </p:blipFill>
        <p:spPr>
          <a:xfrm>
            <a:off x="914400" y="1124280"/>
            <a:ext cx="8325720" cy="2165400"/>
          </a:xfrm>
          <a:prstGeom prst="rect">
            <a:avLst/>
          </a:prstGeom>
          <a:ln w="0">
            <a:noFill/>
          </a:ln>
        </p:spPr>
      </p:pic>
      <p:pic>
        <p:nvPicPr>
          <p:cNvPr id="349" name="" descr=""/>
          <p:cNvPicPr/>
          <p:nvPr/>
        </p:nvPicPr>
        <p:blipFill>
          <a:blip r:embed="rId2"/>
          <a:stretch/>
        </p:blipFill>
        <p:spPr>
          <a:xfrm>
            <a:off x="914400" y="3383280"/>
            <a:ext cx="2832480" cy="2124000"/>
          </a:xfrm>
          <a:prstGeom prst="rect">
            <a:avLst/>
          </a:prstGeom>
          <a:ln w="0">
            <a:noFill/>
          </a:ln>
        </p:spPr>
      </p:pic>
      <p:pic>
        <p:nvPicPr>
          <p:cNvPr id="350" name="" descr=""/>
          <p:cNvPicPr/>
          <p:nvPr/>
        </p:nvPicPr>
        <p:blipFill>
          <a:blip r:embed="rId3"/>
          <a:stretch/>
        </p:blipFill>
        <p:spPr>
          <a:xfrm>
            <a:off x="3886200" y="3409560"/>
            <a:ext cx="2768040" cy="2075400"/>
          </a:xfrm>
          <a:prstGeom prst="rect">
            <a:avLst/>
          </a:prstGeom>
          <a:ln w="0">
            <a:noFill/>
          </a:ln>
        </p:spPr>
      </p:pic>
      <p:pic>
        <p:nvPicPr>
          <p:cNvPr id="351" name="" descr=""/>
          <p:cNvPicPr/>
          <p:nvPr/>
        </p:nvPicPr>
        <p:blipFill>
          <a:blip r:embed="rId4"/>
          <a:stretch/>
        </p:blipFill>
        <p:spPr>
          <a:xfrm>
            <a:off x="6858000" y="3383280"/>
            <a:ext cx="2801880" cy="2100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METANOLIMASERIN HAVAITSEMINEN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53" name="TextShape 2"/>
          <p:cNvSpPr/>
          <p:nvPr/>
        </p:nvSpPr>
        <p:spPr>
          <a:xfrm>
            <a:off x="274320" y="731520"/>
            <a:ext cx="9599040" cy="484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Metanolimaserin vastaanotin 6.7GHz, kesällä 2022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54" name="" descr=""/>
          <p:cNvPicPr/>
          <p:nvPr/>
        </p:nvPicPr>
        <p:blipFill>
          <a:blip r:embed="rId1"/>
          <a:stretch/>
        </p:blipFill>
        <p:spPr>
          <a:xfrm>
            <a:off x="1645920" y="1050480"/>
            <a:ext cx="6947280" cy="4501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Shape 7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METANOLIMASERIN HAVAITSEMINEN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56" name="" descr=""/>
          <p:cNvPicPr/>
          <p:nvPr/>
        </p:nvPicPr>
        <p:blipFill>
          <a:blip r:embed="rId1"/>
          <a:stretch/>
        </p:blipFill>
        <p:spPr>
          <a:xfrm>
            <a:off x="1371600" y="685800"/>
            <a:ext cx="3656160" cy="4875840"/>
          </a:xfrm>
          <a:prstGeom prst="rect">
            <a:avLst/>
          </a:prstGeom>
          <a:ln w="0">
            <a:noFill/>
          </a:ln>
        </p:spPr>
      </p:pic>
      <p:pic>
        <p:nvPicPr>
          <p:cNvPr id="357" name="" descr=""/>
          <p:cNvPicPr/>
          <p:nvPr/>
        </p:nvPicPr>
        <p:blipFill>
          <a:blip r:embed="rId2"/>
          <a:stretch/>
        </p:blipFill>
        <p:spPr>
          <a:xfrm>
            <a:off x="5671080" y="685800"/>
            <a:ext cx="3242880" cy="2432160"/>
          </a:xfrm>
          <a:prstGeom prst="rect">
            <a:avLst/>
          </a:prstGeom>
          <a:ln w="0">
            <a:noFill/>
          </a:ln>
        </p:spPr>
      </p:pic>
      <p:pic>
        <p:nvPicPr>
          <p:cNvPr id="358" name="" descr=""/>
          <p:cNvPicPr/>
          <p:nvPr/>
        </p:nvPicPr>
        <p:blipFill>
          <a:blip r:embed="rId3"/>
          <a:stretch/>
        </p:blipFill>
        <p:spPr>
          <a:xfrm>
            <a:off x="5715000" y="3200400"/>
            <a:ext cx="3198960" cy="2399040"/>
          </a:xfrm>
          <a:prstGeom prst="rect">
            <a:avLst/>
          </a:prstGeom>
          <a:ln w="0">
            <a:noFill/>
          </a:ln>
        </p:spPr>
      </p:pic>
      <p:sp>
        <p:nvSpPr>
          <p:cNvPr id="359" name=""/>
          <p:cNvSpPr/>
          <p:nvPr/>
        </p:nvSpPr>
        <p:spPr>
          <a:xfrm>
            <a:off x="104760" y="777600"/>
            <a:ext cx="1265760" cy="48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- RX V2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- kevät 2023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extShape 8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METANOLIMASERIN HAVAITSEMINEN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61" name="" descr=""/>
          <p:cNvPicPr/>
          <p:nvPr/>
        </p:nvPicPr>
        <p:blipFill>
          <a:blip r:embed="rId1"/>
          <a:stretch/>
        </p:blipFill>
        <p:spPr>
          <a:xfrm>
            <a:off x="790920" y="1371600"/>
            <a:ext cx="8580240" cy="3414960"/>
          </a:xfrm>
          <a:prstGeom prst="rect">
            <a:avLst/>
          </a:prstGeom>
          <a:ln w="0">
            <a:noFill/>
          </a:ln>
        </p:spPr>
      </p:pic>
      <p:sp>
        <p:nvSpPr>
          <p:cNvPr id="362" name=""/>
          <p:cNvSpPr/>
          <p:nvPr/>
        </p:nvSpPr>
        <p:spPr>
          <a:xfrm>
            <a:off x="685800" y="914400"/>
            <a:ext cx="5981400" cy="34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- Systeemikohinaluku on noin 1.2dB / 100K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"/>
          <p:cNvSpPr/>
          <p:nvPr/>
        </p:nvSpPr>
        <p:spPr>
          <a:xfrm>
            <a:off x="503280" y="225360"/>
            <a:ext cx="9069480" cy="41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Noto Sans CJK SC"/>
              </a:rPr>
              <a:t>METANOLIMASER RX V2 6.7GHz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64" name=""/>
          <p:cNvSpPr/>
          <p:nvPr/>
        </p:nvSpPr>
        <p:spPr>
          <a:xfrm>
            <a:off x="1712880" y="4384800"/>
            <a:ext cx="6478920" cy="770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Ohjelmistoradion </a:t>
            </a:r>
            <a:r>
              <a:rPr b="1" lang="en-US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testausta: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* Vasemmalla ei haluttu “spurri” 432MHz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* Oikealla 433.5MHz testisignaali generaattorista</a:t>
            </a:r>
            <a:endParaRPr b="0" lang="en-US" sz="1500" spc="-1" strike="noStrike">
              <a:latin typeface="Arial"/>
            </a:endParaRPr>
          </a:p>
        </p:txBody>
      </p:sp>
      <p:pic>
        <p:nvPicPr>
          <p:cNvPr id="365" name="" descr=""/>
          <p:cNvPicPr/>
          <p:nvPr/>
        </p:nvPicPr>
        <p:blipFill>
          <a:blip r:embed="rId1"/>
          <a:stretch/>
        </p:blipFill>
        <p:spPr>
          <a:xfrm>
            <a:off x="228600" y="863280"/>
            <a:ext cx="9560160" cy="343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" descr=""/>
          <p:cNvPicPr/>
          <p:nvPr/>
        </p:nvPicPr>
        <p:blipFill>
          <a:blip r:embed="rId1"/>
          <a:stretch/>
        </p:blipFill>
        <p:spPr>
          <a:xfrm>
            <a:off x="685800" y="914400"/>
            <a:ext cx="8685360" cy="4421160"/>
          </a:xfrm>
          <a:prstGeom prst="rect">
            <a:avLst/>
          </a:prstGeom>
          <a:ln w="0">
            <a:noFill/>
          </a:ln>
        </p:spPr>
      </p:pic>
      <p:sp>
        <p:nvSpPr>
          <p:cNvPr id="367" name="TextShape 9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METANOLIMASERIEN TIETOKANTA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68" name="CustomShape 5"/>
          <p:cNvSpPr/>
          <p:nvPr/>
        </p:nvSpPr>
        <p:spPr>
          <a:xfrm>
            <a:off x="860760" y="3200400"/>
            <a:ext cx="957960" cy="18072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6"/>
          <p:cNvSpPr/>
          <p:nvPr/>
        </p:nvSpPr>
        <p:spPr>
          <a:xfrm>
            <a:off x="869400" y="5075640"/>
            <a:ext cx="957960" cy="18072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7"/>
          <p:cNvSpPr/>
          <p:nvPr/>
        </p:nvSpPr>
        <p:spPr>
          <a:xfrm>
            <a:off x="869400" y="4893480"/>
            <a:ext cx="957960" cy="18072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" descr=""/>
          <p:cNvPicPr/>
          <p:nvPr/>
        </p:nvPicPr>
        <p:blipFill>
          <a:blip r:embed="rId1"/>
          <a:stretch/>
        </p:blipFill>
        <p:spPr>
          <a:xfrm>
            <a:off x="3396960" y="710640"/>
            <a:ext cx="6052680" cy="4539240"/>
          </a:xfrm>
          <a:prstGeom prst="rect">
            <a:avLst/>
          </a:prstGeom>
          <a:ln w="0">
            <a:noFill/>
          </a:ln>
        </p:spPr>
      </p:pic>
      <p:sp>
        <p:nvSpPr>
          <p:cNvPr id="372" name="TextShape 10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METANOLIMASERI G133.949/IRAS 02232+6138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73" name=""/>
          <p:cNvSpPr/>
          <p:nvPr/>
        </p:nvSpPr>
        <p:spPr>
          <a:xfrm>
            <a:off x="470880" y="787680"/>
            <a:ext cx="3281040" cy="106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b="0" lang="fi-FI" sz="1400" spc="-1" strike="noStrike">
                <a:solidFill>
                  <a:srgbClr val="000000"/>
                </a:solidFill>
                <a:latin typeface="Arial"/>
                <a:ea typeface="DejaVu Sans"/>
              </a:rPr>
              <a:t>Tähdenmuodostumisalue</a:t>
            </a: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 W3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- Draco/Lohikäärme 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(~Joutsenen ja Pikkuotavan välissä)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- Etäisyys noin 6400 vv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- Kuva alla Effelsberg 100m</a:t>
            </a:r>
            <a:endParaRPr b="0" lang="en-US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Arial"/>
                <a:ea typeface="DejaVu Sans"/>
              </a:rPr>
              <a:t>- Kuva oikealla Janne&amp;Petri 4m</a:t>
            </a: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374" name="" descr=""/>
          <p:cNvPicPr/>
          <p:nvPr/>
        </p:nvPicPr>
        <p:blipFill>
          <a:blip r:embed="rId2"/>
          <a:stretch/>
        </p:blipFill>
        <p:spPr>
          <a:xfrm>
            <a:off x="581040" y="2144520"/>
            <a:ext cx="2722680" cy="2745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" descr=""/>
          <p:cNvPicPr/>
          <p:nvPr/>
        </p:nvPicPr>
        <p:blipFill>
          <a:blip r:embed="rId1"/>
          <a:stretch/>
        </p:blipFill>
        <p:spPr>
          <a:xfrm>
            <a:off x="3153600" y="801720"/>
            <a:ext cx="6085440" cy="4563720"/>
          </a:xfrm>
          <a:prstGeom prst="rect">
            <a:avLst/>
          </a:prstGeom>
          <a:ln w="0">
            <a:noFill/>
          </a:ln>
        </p:spPr>
      </p:pic>
      <p:sp>
        <p:nvSpPr>
          <p:cNvPr id="376" name="TextShape 1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METANOLIMASERI G188.946/IRAS 06058+2138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77" name="" descr=""/>
          <p:cNvPicPr/>
          <p:nvPr/>
        </p:nvPicPr>
        <p:blipFill>
          <a:blip r:embed="rId2"/>
          <a:stretch/>
        </p:blipFill>
        <p:spPr>
          <a:xfrm>
            <a:off x="781920" y="1325880"/>
            <a:ext cx="1748160" cy="1835640"/>
          </a:xfrm>
          <a:prstGeom prst="rect">
            <a:avLst/>
          </a:prstGeom>
          <a:ln w="0">
            <a:noFill/>
          </a:ln>
        </p:spPr>
      </p:pic>
      <p:sp>
        <p:nvSpPr>
          <p:cNvPr id="378" name=""/>
          <p:cNvSpPr/>
          <p:nvPr/>
        </p:nvSpPr>
        <p:spPr>
          <a:xfrm>
            <a:off x="118800" y="682560"/>
            <a:ext cx="3340080" cy="600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- Orionin yläpuolella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- Kuva alla: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Hartebeesthoek Radio Astronomy Observatory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379" name="" descr=""/>
          <p:cNvPicPr/>
          <p:nvPr/>
        </p:nvPicPr>
        <p:blipFill>
          <a:blip r:embed="rId3"/>
          <a:stretch/>
        </p:blipFill>
        <p:spPr>
          <a:xfrm>
            <a:off x="501120" y="3158640"/>
            <a:ext cx="2475720" cy="2238120"/>
          </a:xfrm>
          <a:prstGeom prst="rect">
            <a:avLst/>
          </a:prstGeom>
          <a:ln w="0">
            <a:noFill/>
          </a:ln>
        </p:spPr>
      </p:pic>
      <p:sp>
        <p:nvSpPr>
          <p:cNvPr id="380" name=""/>
          <p:cNvSpPr/>
          <p:nvPr/>
        </p:nvSpPr>
        <p:spPr>
          <a:xfrm>
            <a:off x="1047600" y="5398200"/>
            <a:ext cx="117612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Kuva: Glimse 360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MIKÄ ON ASTRONOMINEN MASERI?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57" name="TextShape 2"/>
          <p:cNvSpPr/>
          <p:nvPr/>
        </p:nvSpPr>
        <p:spPr>
          <a:xfrm>
            <a:off x="274320" y="731520"/>
            <a:ext cx="9416160" cy="237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82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Laser tuottaa koherenttia säteilyä stimuloidun emission avulla</a:t>
            </a:r>
            <a:endParaRPr b="0" lang="en-US" sz="1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Maser tuottaa vastaavasti radiosäteilyä</a:t>
            </a:r>
            <a:endParaRPr b="0" lang="en-US" sz="1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Molemmissa tapauksissa on kyseessä kvanttimekaaninen resonanssi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Atomit virittyvät ulkoisesta energiasta (esim vieressä säteilevä tähti)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Elektronit siirtyvät ulommalle kuorelle ja syntyy “käänteinen miehitys/population inversion” -tilanne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Valon itsensä ohjaamana viritystilat purkautuvat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Syntyy koherenttia säteilyä, jossa kaikella syntyneellä säteilyllä on sama taajuus ja vaihe  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1770480" y="3199320"/>
            <a:ext cx="3101400" cy="2376360"/>
          </a:xfrm>
          <a:prstGeom prst="rect">
            <a:avLst/>
          </a:prstGeom>
          <a:ln w="0">
            <a:noFill/>
          </a:ln>
        </p:spPr>
      </p:pic>
      <p:pic>
        <p:nvPicPr>
          <p:cNvPr id="159" name="" descr=""/>
          <p:cNvPicPr/>
          <p:nvPr/>
        </p:nvPicPr>
        <p:blipFill>
          <a:blip r:embed="rId2"/>
          <a:stretch/>
        </p:blipFill>
        <p:spPr>
          <a:xfrm>
            <a:off x="4937760" y="3254400"/>
            <a:ext cx="3015360" cy="2321280"/>
          </a:xfrm>
          <a:prstGeom prst="rect">
            <a:avLst/>
          </a:prstGeom>
          <a:ln w="0">
            <a:noFill/>
          </a:ln>
        </p:spPr>
      </p:pic>
      <p:pic>
        <p:nvPicPr>
          <p:cNvPr id="160" name="" descr=""/>
          <p:cNvPicPr/>
          <p:nvPr/>
        </p:nvPicPr>
        <p:blipFill>
          <a:blip r:embed="rId3"/>
          <a:stretch/>
        </p:blipFill>
        <p:spPr>
          <a:xfrm>
            <a:off x="7759440" y="1371600"/>
            <a:ext cx="1016640" cy="426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" descr=""/>
          <p:cNvPicPr/>
          <p:nvPr/>
        </p:nvPicPr>
        <p:blipFill>
          <a:blip r:embed="rId1"/>
          <a:stretch/>
        </p:blipFill>
        <p:spPr>
          <a:xfrm>
            <a:off x="2270160" y="1139040"/>
            <a:ext cx="4373640" cy="2928600"/>
          </a:xfrm>
          <a:prstGeom prst="rect">
            <a:avLst/>
          </a:prstGeom>
          <a:ln w="0">
            <a:noFill/>
          </a:ln>
        </p:spPr>
      </p:pic>
      <p:pic>
        <p:nvPicPr>
          <p:cNvPr id="382" name="" descr=""/>
          <p:cNvPicPr/>
          <p:nvPr/>
        </p:nvPicPr>
        <p:blipFill>
          <a:blip r:embed="rId2"/>
          <a:stretch/>
        </p:blipFill>
        <p:spPr>
          <a:xfrm>
            <a:off x="6248880" y="1278000"/>
            <a:ext cx="3880800" cy="2729160"/>
          </a:xfrm>
          <a:prstGeom prst="rect">
            <a:avLst/>
          </a:prstGeom>
          <a:ln w="0">
            <a:noFill/>
          </a:ln>
        </p:spPr>
      </p:pic>
      <p:sp>
        <p:nvSpPr>
          <p:cNvPr id="383" name="TextShape 12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METANOLIMASERI G9.621/IRAS 18032-2032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84" name=""/>
          <p:cNvSpPr/>
          <p:nvPr/>
        </p:nvSpPr>
        <p:spPr>
          <a:xfrm>
            <a:off x="3911760" y="4426920"/>
            <a:ext cx="5025240" cy="64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- </a:t>
            </a:r>
            <a:r>
              <a:rPr b="1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Tämä voi olla ensihavainto tästä maserista Suomessa?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- Sijaitsee hyvin matalalla (dec -20.5 astetta)</a:t>
            </a:r>
            <a:endParaRPr b="0" lang="en-US" sz="13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300" spc="-1" strike="noStrike">
                <a:solidFill>
                  <a:srgbClr val="000000"/>
                </a:solidFill>
                <a:latin typeface="Arial"/>
                <a:ea typeface="DejaVu Sans"/>
              </a:rPr>
              <a:t>- Ilmeisesti kohde jää puurajan alle Metsähovissa</a:t>
            </a:r>
            <a:endParaRPr b="0" lang="en-US" sz="1300" spc="-1" strike="noStrike">
              <a:latin typeface="Arial"/>
            </a:endParaRPr>
          </a:p>
        </p:txBody>
      </p:sp>
      <p:sp>
        <p:nvSpPr>
          <p:cNvPr id="385" name=""/>
          <p:cNvSpPr/>
          <p:nvPr/>
        </p:nvSpPr>
        <p:spPr>
          <a:xfrm>
            <a:off x="158400" y="838440"/>
            <a:ext cx="2596320" cy="105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-Scutum/Kilpi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-Kotkansumun alapuolella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-Kuva alla: Parkes Observatory 64m</a:t>
            </a:r>
            <a:r>
              <a:rPr b="0" lang="en-US" sz="11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1100" spc="-1" strike="noStrike">
              <a:latin typeface="Arial"/>
            </a:endParaRPr>
          </a:p>
        </p:txBody>
      </p:sp>
      <p:pic>
        <p:nvPicPr>
          <p:cNvPr id="386" name="" descr=""/>
          <p:cNvPicPr/>
          <p:nvPr/>
        </p:nvPicPr>
        <p:blipFill>
          <a:blip r:embed="rId3"/>
          <a:stretch/>
        </p:blipFill>
        <p:spPr>
          <a:xfrm>
            <a:off x="258120" y="2006640"/>
            <a:ext cx="2113560" cy="1166400"/>
          </a:xfrm>
          <a:prstGeom prst="rect">
            <a:avLst/>
          </a:prstGeom>
          <a:ln w="0">
            <a:noFill/>
          </a:ln>
        </p:spPr>
      </p:pic>
      <p:pic>
        <p:nvPicPr>
          <p:cNvPr id="387" name="" descr=""/>
          <p:cNvPicPr/>
          <p:nvPr/>
        </p:nvPicPr>
        <p:blipFill>
          <a:blip r:embed="rId4"/>
          <a:stretch/>
        </p:blipFill>
        <p:spPr>
          <a:xfrm>
            <a:off x="326520" y="3448080"/>
            <a:ext cx="2150280" cy="1685520"/>
          </a:xfrm>
          <a:prstGeom prst="rect">
            <a:avLst/>
          </a:prstGeom>
          <a:ln w="0">
            <a:noFill/>
          </a:ln>
        </p:spPr>
      </p:pic>
      <p:sp>
        <p:nvSpPr>
          <p:cNvPr id="388" name=""/>
          <p:cNvSpPr/>
          <p:nvPr/>
        </p:nvSpPr>
        <p:spPr>
          <a:xfrm>
            <a:off x="739440" y="5204880"/>
            <a:ext cx="117612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Kuva: Glimse 360</a:t>
            </a:r>
            <a:endParaRPr b="0" lang="en-US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ANTENNIN PARANNUKSIA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90" name="TextShape 2"/>
          <p:cNvSpPr/>
          <p:nvPr/>
        </p:nvSpPr>
        <p:spPr>
          <a:xfrm>
            <a:off x="274320" y="731520"/>
            <a:ext cx="9599040" cy="100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61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Suuntaustarkkuuden parantaminen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Absoluuttianturit laitettiin inkrementtianturien tilalle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Tarkkuuden paraneminen mahdollisti metanolimaserin havaitsemisen (antennin keila hyvin kapea)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AZ ja EL -akselien välinen kulma ei ollutkaan 90 astetta→Laskennallinen korjaus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91" name="" descr=""/>
          <p:cNvPicPr/>
          <p:nvPr/>
        </p:nvPicPr>
        <p:blipFill>
          <a:blip r:embed="rId1"/>
          <a:stretch/>
        </p:blipFill>
        <p:spPr>
          <a:xfrm>
            <a:off x="968400" y="2121120"/>
            <a:ext cx="3838320" cy="2878200"/>
          </a:xfrm>
          <a:prstGeom prst="rect">
            <a:avLst/>
          </a:prstGeom>
          <a:ln w="0">
            <a:noFill/>
          </a:ln>
        </p:spPr>
      </p:pic>
      <p:pic>
        <p:nvPicPr>
          <p:cNvPr id="392" name="" descr=""/>
          <p:cNvPicPr/>
          <p:nvPr/>
        </p:nvPicPr>
        <p:blipFill>
          <a:blip r:embed="rId2"/>
          <a:stretch/>
        </p:blipFill>
        <p:spPr>
          <a:xfrm>
            <a:off x="5154840" y="2106720"/>
            <a:ext cx="3899160" cy="2923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"/>
          <p:cNvSpPr/>
          <p:nvPr/>
        </p:nvSpPr>
        <p:spPr>
          <a:xfrm>
            <a:off x="503280" y="279360"/>
            <a:ext cx="9071280" cy="52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RADIOTEKNIIKKAA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94" name="" descr=""/>
          <p:cNvPicPr/>
          <p:nvPr/>
        </p:nvPicPr>
        <p:blipFill>
          <a:blip r:embed="rId1"/>
          <a:stretch/>
        </p:blipFill>
        <p:spPr>
          <a:xfrm>
            <a:off x="2685960" y="1003320"/>
            <a:ext cx="4261320" cy="1829160"/>
          </a:xfrm>
          <a:prstGeom prst="rect">
            <a:avLst/>
          </a:prstGeom>
          <a:ln w="0">
            <a:noFill/>
          </a:ln>
        </p:spPr>
      </p:pic>
      <p:pic>
        <p:nvPicPr>
          <p:cNvPr id="395" name="" descr=""/>
          <p:cNvPicPr/>
          <p:nvPr/>
        </p:nvPicPr>
        <p:blipFill>
          <a:blip r:embed="rId2"/>
          <a:stretch/>
        </p:blipFill>
        <p:spPr>
          <a:xfrm>
            <a:off x="2108160" y="3108240"/>
            <a:ext cx="5205960" cy="408600"/>
          </a:xfrm>
          <a:prstGeom prst="rect">
            <a:avLst/>
          </a:prstGeom>
          <a:ln w="0">
            <a:noFill/>
          </a:ln>
        </p:spPr>
      </p:pic>
      <p:sp>
        <p:nvSpPr>
          <p:cNvPr id="396" name=""/>
          <p:cNvSpPr/>
          <p:nvPr/>
        </p:nvSpPr>
        <p:spPr>
          <a:xfrm>
            <a:off x="2830680" y="3749760"/>
            <a:ext cx="4300920" cy="54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F on lineaarinen kohinaluku (ei dB)</a:t>
            </a:r>
            <a:endParaRPr b="0" lang="en-US" sz="15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G on lineaarinen vahvistus (ei dB) 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397" name=""/>
          <p:cNvSpPr/>
          <p:nvPr/>
        </p:nvSpPr>
        <p:spPr>
          <a:xfrm>
            <a:off x="1289160" y="4424400"/>
            <a:ext cx="7853760" cy="60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buNone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→ </a:t>
            </a:r>
            <a:r>
              <a:rPr b="0" lang="en-US" sz="1500" spc="-1" strike="noStrike">
                <a:solidFill>
                  <a:srgbClr val="000000"/>
                </a:solidFill>
                <a:latin typeface="Calibri"/>
                <a:ea typeface="DejaVu Sans"/>
              </a:rPr>
              <a:t>Ketjussa ensimmäisen vahvistimen kohinaluku on olennaisin ja sen tulee olla mahdollisimman pieni.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Shape 13"/>
          <p:cNvSpPr/>
          <p:nvPr/>
        </p:nvSpPr>
        <p:spPr>
          <a:xfrm>
            <a:off x="504000" y="226080"/>
            <a:ext cx="9069480" cy="8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SIGNAALINKÄSITTELY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399" name="" descr=""/>
          <p:cNvPicPr/>
          <p:nvPr/>
        </p:nvPicPr>
        <p:blipFill>
          <a:blip r:embed="rId1"/>
          <a:stretch/>
        </p:blipFill>
        <p:spPr>
          <a:xfrm>
            <a:off x="457200" y="1097280"/>
            <a:ext cx="4422600" cy="2119680"/>
          </a:xfrm>
          <a:prstGeom prst="rect">
            <a:avLst/>
          </a:prstGeom>
          <a:ln w="0">
            <a:noFill/>
          </a:ln>
        </p:spPr>
      </p:pic>
      <p:pic>
        <p:nvPicPr>
          <p:cNvPr id="400" name="" descr=""/>
          <p:cNvPicPr/>
          <p:nvPr/>
        </p:nvPicPr>
        <p:blipFill>
          <a:blip r:embed="rId2"/>
          <a:stretch/>
        </p:blipFill>
        <p:spPr>
          <a:xfrm>
            <a:off x="3474720" y="3291840"/>
            <a:ext cx="6307200" cy="2229120"/>
          </a:xfrm>
          <a:prstGeom prst="rect">
            <a:avLst/>
          </a:prstGeom>
          <a:ln w="0">
            <a:noFill/>
          </a:ln>
        </p:spPr>
      </p:pic>
      <p:pic>
        <p:nvPicPr>
          <p:cNvPr id="401" name="" descr=""/>
          <p:cNvPicPr/>
          <p:nvPr/>
        </p:nvPicPr>
        <p:blipFill>
          <a:blip r:embed="rId3"/>
          <a:stretch/>
        </p:blipFill>
        <p:spPr>
          <a:xfrm>
            <a:off x="5486400" y="946080"/>
            <a:ext cx="3746880" cy="2319840"/>
          </a:xfrm>
          <a:prstGeom prst="rect">
            <a:avLst/>
          </a:prstGeom>
          <a:ln w="0">
            <a:noFill/>
          </a:ln>
        </p:spPr>
      </p:pic>
      <p:pic>
        <p:nvPicPr>
          <p:cNvPr id="402" name="" descr=""/>
          <p:cNvPicPr/>
          <p:nvPr/>
        </p:nvPicPr>
        <p:blipFill>
          <a:blip r:embed="rId4"/>
          <a:stretch/>
        </p:blipFill>
        <p:spPr>
          <a:xfrm>
            <a:off x="182880" y="3749040"/>
            <a:ext cx="3106800" cy="1508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" descr=""/>
          <p:cNvPicPr/>
          <p:nvPr/>
        </p:nvPicPr>
        <p:blipFill>
          <a:blip r:embed="rId1"/>
          <a:stretch/>
        </p:blipFill>
        <p:spPr>
          <a:xfrm>
            <a:off x="5425560" y="2468880"/>
            <a:ext cx="3899160" cy="2923920"/>
          </a:xfrm>
          <a:prstGeom prst="rect">
            <a:avLst/>
          </a:prstGeom>
          <a:ln w="0">
            <a:noFill/>
          </a:ln>
        </p:spPr>
      </p:pic>
      <p:pic>
        <p:nvPicPr>
          <p:cNvPr id="404" name="" descr=""/>
          <p:cNvPicPr/>
          <p:nvPr/>
        </p:nvPicPr>
        <p:blipFill>
          <a:blip r:embed="rId2"/>
          <a:stretch/>
        </p:blipFill>
        <p:spPr>
          <a:xfrm>
            <a:off x="914400" y="2468880"/>
            <a:ext cx="3899160" cy="2923920"/>
          </a:xfrm>
          <a:prstGeom prst="rect">
            <a:avLst/>
          </a:prstGeom>
          <a:ln w="0">
            <a:noFill/>
          </a:ln>
        </p:spPr>
      </p:pic>
      <p:sp>
        <p:nvSpPr>
          <p:cNvPr id="405" name="TextShape 14"/>
          <p:cNvSpPr/>
          <p:nvPr/>
        </p:nvSpPr>
        <p:spPr>
          <a:xfrm>
            <a:off x="504000" y="177120"/>
            <a:ext cx="9069480" cy="51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SIGNAALINKÄSITTELY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06" name="TextShape 15"/>
          <p:cNvSpPr/>
          <p:nvPr/>
        </p:nvSpPr>
        <p:spPr>
          <a:xfrm>
            <a:off x="274320" y="731520"/>
            <a:ext cx="9416160" cy="1826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60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Ensin signaali näytteistetään aikatasossa</a:t>
            </a:r>
            <a:endParaRPr b="0" lang="en-US" sz="1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Aikatason signaali muunnetaan taajuustasoon FFT:llä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4096 bin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Samplerate 2.4MHz -→rbw=~568Hz </a:t>
            </a:r>
            <a:endParaRPr b="0" lang="en-US" sz="1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Talletetaan spektrin kertoimet sopivalla keskiarvoituksella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Talletus noin 68s välein</a:t>
            </a:r>
            <a:endParaRPr b="0" lang="en-US" sz="1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Lopullinen keskiarvoitus tehdään jälkiprosessointina Octavella (=Matlab)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extShape 16"/>
          <p:cNvSpPr/>
          <p:nvPr/>
        </p:nvSpPr>
        <p:spPr>
          <a:xfrm>
            <a:off x="504000" y="177120"/>
            <a:ext cx="9069480" cy="51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SIGNAALINKÄSITTELY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08" name="TextShape 17"/>
          <p:cNvSpPr/>
          <p:nvPr/>
        </p:nvSpPr>
        <p:spPr>
          <a:xfrm>
            <a:off x="274320" y="731520"/>
            <a:ext cx="9233280" cy="109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69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Signaalitason vaihtelu normalisoidaan pois Octavessa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Radio-osien vahvistuksen vaihtelu poistuu</a:t>
            </a:r>
            <a:endParaRPr b="0" lang="en-US" sz="16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Taajuustason ekvalisointi Octavessa 3.-asteen polynomisovituksella (polyfit)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Polynomimalli lasketaan huomioiden vain kohinadata (kuvassa punainen osuus). Ei itse piikkiä.  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409" name="" descr=""/>
          <p:cNvPicPr/>
          <p:nvPr/>
        </p:nvPicPr>
        <p:blipFill>
          <a:blip r:embed="rId1"/>
          <a:stretch/>
        </p:blipFill>
        <p:spPr>
          <a:xfrm>
            <a:off x="548640" y="2194560"/>
            <a:ext cx="4264560" cy="3198240"/>
          </a:xfrm>
          <a:prstGeom prst="rect">
            <a:avLst/>
          </a:prstGeom>
          <a:ln w="0">
            <a:noFill/>
          </a:ln>
        </p:spPr>
      </p:pic>
      <p:pic>
        <p:nvPicPr>
          <p:cNvPr id="410" name="" descr=""/>
          <p:cNvPicPr/>
          <p:nvPr/>
        </p:nvPicPr>
        <p:blipFill>
          <a:blip r:embed="rId2"/>
          <a:stretch/>
        </p:blipFill>
        <p:spPr>
          <a:xfrm>
            <a:off x="5119560" y="2011680"/>
            <a:ext cx="4388040" cy="3290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extShape 18"/>
          <p:cNvSpPr/>
          <p:nvPr/>
        </p:nvSpPr>
        <p:spPr>
          <a:xfrm>
            <a:off x="504000" y="177120"/>
            <a:ext cx="9069480" cy="51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SIGNAALINKÄSITTELY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412" name="TextShape 19"/>
          <p:cNvSpPr/>
          <p:nvPr/>
        </p:nvSpPr>
        <p:spPr>
          <a:xfrm>
            <a:off x="274320" y="826200"/>
            <a:ext cx="905040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Ekvalisoinnin jälkeen spektri on suoristunut ja maserin piikki näkyy hyvin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413" name="" descr=""/>
          <p:cNvPicPr/>
          <p:nvPr/>
        </p:nvPicPr>
        <p:blipFill>
          <a:blip r:embed="rId1"/>
          <a:stretch/>
        </p:blipFill>
        <p:spPr>
          <a:xfrm>
            <a:off x="338760" y="1579680"/>
            <a:ext cx="4962600" cy="3721680"/>
          </a:xfrm>
          <a:prstGeom prst="rect">
            <a:avLst/>
          </a:prstGeom>
          <a:ln w="0">
            <a:noFill/>
          </a:ln>
        </p:spPr>
      </p:pic>
      <p:pic>
        <p:nvPicPr>
          <p:cNvPr id="414" name="" descr=""/>
          <p:cNvPicPr/>
          <p:nvPr/>
        </p:nvPicPr>
        <p:blipFill>
          <a:blip r:embed="rId2"/>
          <a:stretch/>
        </p:blipFill>
        <p:spPr>
          <a:xfrm>
            <a:off x="5120640" y="1648440"/>
            <a:ext cx="4871160" cy="3652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/>
          <p:nvPr/>
        </p:nvSpPr>
        <p:spPr>
          <a:xfrm>
            <a:off x="504000" y="226080"/>
            <a:ext cx="9069480" cy="191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KIITOS KUULIJOILLE..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MASEREISTA YLEISESTI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62" name="TextShape 2"/>
          <p:cNvSpPr/>
          <p:nvPr/>
        </p:nvSpPr>
        <p:spPr>
          <a:xfrm>
            <a:off x="274320" y="731520"/>
            <a:ext cx="9599040" cy="484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Masermolekyylit ja -taajuudet</a:t>
            </a:r>
            <a:endParaRPr b="0" lang="en-US" sz="1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Hydoksyyli (OH)</a:t>
            </a:r>
            <a:endParaRPr b="0" lang="en-US" sz="16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1612.231 MHz</a:t>
            </a:r>
            <a:endParaRPr b="0" lang="en-US" sz="15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Metanoli (CH2OH)</a:t>
            </a:r>
            <a:endParaRPr b="0" lang="en-US" sz="16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6668.518MHz</a:t>
            </a:r>
            <a:endParaRPr b="0" lang="en-US" sz="15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Vesihöyry (H2O)</a:t>
            </a:r>
            <a:endParaRPr b="0" lang="en-US" sz="16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22235 MHz</a:t>
            </a:r>
            <a:endParaRPr b="0" lang="en-US" sz="15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76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Taajuus siirtyy Dopplerin takia melko paljon</a:t>
            </a:r>
            <a:endParaRPr b="0" lang="en-US" sz="16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76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Tarkka hetkellinen taajuus pitää laskea</a:t>
            </a:r>
            <a:endParaRPr b="0" lang="en-US" sz="16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76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Havaintopaikka</a:t>
            </a:r>
            <a:endParaRPr b="0" lang="en-US" sz="16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76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Kellonaika</a:t>
            </a: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	</a:t>
            </a:r>
            <a:endParaRPr b="0" lang="en-US" sz="16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76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Päivämäärä</a:t>
            </a:r>
            <a:endParaRPr b="0" lang="en-US" sz="16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76"/>
              </a:spcBef>
              <a:spcAft>
                <a:spcPts val="2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Noto Sans CJK SC"/>
              </a:rPr>
              <a:t>Kohteen suunta (RA&amp;DEC)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163" name="" descr=""/>
          <p:cNvPicPr/>
          <p:nvPr/>
        </p:nvPicPr>
        <p:blipFill>
          <a:blip r:embed="rId1"/>
          <a:stretch/>
        </p:blipFill>
        <p:spPr>
          <a:xfrm>
            <a:off x="4903920" y="731520"/>
            <a:ext cx="4055040" cy="4784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MASEREISTA YLEISESTI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65" name="TextShape 2"/>
          <p:cNvSpPr/>
          <p:nvPr/>
        </p:nvSpPr>
        <p:spPr>
          <a:xfrm>
            <a:off x="274320" y="731520"/>
            <a:ext cx="9599040" cy="484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Masereita esiintyy:</a:t>
            </a:r>
            <a:endParaRPr b="0" lang="en-US" sz="1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Kehittyneet tähdet (punaiset ylijättiläiset, red hypergiant star)</a:t>
            </a:r>
            <a:endParaRPr b="0" lang="en-US" sz="16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V1489 Cygni</a:t>
            </a:r>
            <a:endParaRPr b="0" lang="en-US" sz="15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V0437 Sct</a:t>
            </a:r>
            <a:endParaRPr b="0" lang="en-US" sz="15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Tähtien muodostumisalueet</a:t>
            </a:r>
            <a:endParaRPr b="0" lang="en-US" sz="16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IRAS 02232+6138 (G133.949)</a:t>
            </a:r>
            <a:endParaRPr b="0" lang="en-US" sz="16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Planeetat</a:t>
            </a:r>
            <a:endParaRPr b="0" lang="en-US" sz="16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Jupiter</a:t>
            </a:r>
            <a:endParaRPr b="0" lang="en-US" sz="15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Komeetat</a:t>
            </a:r>
            <a:endParaRPr b="0" lang="en-US" sz="16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Supernovajäänteet</a:t>
            </a:r>
            <a:endParaRPr b="0" lang="en-US" sz="16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Ekstragalaktiset lähteet</a:t>
            </a:r>
            <a:endParaRPr b="0" lang="en-US" sz="16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Megamaser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MASEREISTA YLEISESTI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67" name="TextShape 2"/>
          <p:cNvSpPr/>
          <p:nvPr/>
        </p:nvSpPr>
        <p:spPr>
          <a:xfrm>
            <a:off x="274320" y="731520"/>
            <a:ext cx="9599040" cy="484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 fontScale="76000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Maserkohde voi säteillä usealla taajuudella samaan aikaan</a:t>
            </a:r>
            <a:endParaRPr b="0" lang="en-US" sz="18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Eri molekyylit maseroivat tietyillä etäisyysalueilla tähdestä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SiO-maser 5..10 AU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Vesimaser 100..400 AU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Hydoksyylimaser 1000..10000 AU</a:t>
            </a:r>
            <a:endParaRPr b="0" lang="en-US" sz="16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Maserin ilmiöitä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Säteilyn voimakkuus riippuu eksponentiaalisesti resonoivasta pituudesta -→”beaming” -ilmiö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Maseri voi olla saturoitunut tai ei-saturoitunut</a:t>
            </a:r>
            <a:endParaRPr b="0" lang="en-US" sz="16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Saturoituneessa intensiteetti kasvaa lineaarisesti</a:t>
            </a:r>
            <a:endParaRPr b="0" lang="en-US" sz="15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Ei-saturoituneessa intensiteetti kasvaa eksponentiaalisesti</a:t>
            </a:r>
            <a:endParaRPr b="0" lang="en-US" sz="15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Kirkkaita kohteita</a:t>
            </a:r>
            <a:endParaRPr b="0" lang="en-US" sz="1600" spc="-1" strike="noStrike">
              <a:latin typeface="Arial"/>
            </a:endParaRPr>
          </a:p>
          <a:p>
            <a:pPr lvl="5" marL="1296000" indent="-216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Jopa 10e9 Kelviniä (efektiivisesti, ei termisesti)</a:t>
            </a:r>
            <a:endParaRPr b="0" lang="en-US" sz="15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Polarisoituneita</a:t>
            </a:r>
            <a:endParaRPr b="0" lang="en-US" sz="16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Pyörivää tai lineaarista polarisaatiota</a:t>
            </a:r>
            <a:endParaRPr b="0" lang="en-US" sz="1500" spc="-1" strike="noStrike"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Muuttuvia kohteita</a:t>
            </a:r>
            <a:endParaRPr b="0" lang="en-US" sz="16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Intensiteetti voi muuttua melko nopeasti (päivissä/kuukausissa)</a:t>
            </a:r>
            <a:endParaRPr b="0" lang="en-US" sz="15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Kaasun liike vs. beaming -ilmiö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OH MASERKOHTEITA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69" name="" descr=""/>
          <p:cNvPicPr/>
          <p:nvPr/>
        </p:nvPicPr>
        <p:blipFill>
          <a:blip r:embed="rId1"/>
          <a:stretch/>
        </p:blipFill>
        <p:spPr>
          <a:xfrm>
            <a:off x="69120" y="876600"/>
            <a:ext cx="9895680" cy="4151160"/>
          </a:xfrm>
          <a:prstGeom prst="rect">
            <a:avLst/>
          </a:prstGeom>
          <a:ln w="0"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1920240" y="3383280"/>
            <a:ext cx="637920" cy="18072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CustomShape 3"/>
          <p:cNvSpPr/>
          <p:nvPr/>
        </p:nvSpPr>
        <p:spPr>
          <a:xfrm>
            <a:off x="1920240" y="4023360"/>
            <a:ext cx="729360" cy="18072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1"/>
          <p:cNvSpPr/>
          <p:nvPr/>
        </p:nvSpPr>
        <p:spPr>
          <a:xfrm>
            <a:off x="1920240" y="3383280"/>
            <a:ext cx="637920" cy="18072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4"/>
          <p:cNvSpPr/>
          <p:nvPr/>
        </p:nvSpPr>
        <p:spPr>
          <a:xfrm>
            <a:off x="4161240" y="2743200"/>
            <a:ext cx="2009520" cy="180720"/>
          </a:xfrm>
          <a:prstGeom prst="rect">
            <a:avLst/>
          </a:prstGeom>
          <a:noFill/>
          <a:ln w="0">
            <a:solidFill>
              <a:srgbClr val="ff0000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" descr=""/>
          <p:cNvPicPr/>
          <p:nvPr/>
        </p:nvPicPr>
        <p:blipFill>
          <a:blip r:embed="rId1"/>
          <a:stretch/>
        </p:blipFill>
        <p:spPr>
          <a:xfrm>
            <a:off x="3566160" y="699840"/>
            <a:ext cx="5498280" cy="4843080"/>
          </a:xfrm>
          <a:prstGeom prst="rect">
            <a:avLst/>
          </a:prstGeom>
          <a:ln w="0">
            <a:noFill/>
          </a:ln>
        </p:spPr>
      </p:pic>
      <p:sp>
        <p:nvSpPr>
          <p:cNvPr id="175" name="TextShape 1"/>
          <p:cNvSpPr/>
          <p:nvPr/>
        </p:nvSpPr>
        <p:spPr>
          <a:xfrm>
            <a:off x="504000" y="226080"/>
            <a:ext cx="9069480" cy="41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MASERIEN HAVAITSEMISESTA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76" name="TextShape 2"/>
          <p:cNvSpPr/>
          <p:nvPr/>
        </p:nvSpPr>
        <p:spPr>
          <a:xfrm>
            <a:off x="274320" y="731520"/>
            <a:ext cx="3198240" cy="484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Antenni</a:t>
            </a:r>
            <a:endParaRPr b="0" lang="en-US" sz="18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4m paraboloidi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Kuvassa 1612 MHz syöttö paikallaan</a:t>
            </a:r>
            <a:endParaRPr b="0" lang="en-US" sz="1600" spc="-1" strike="noStrike">
              <a:latin typeface="Arial"/>
            </a:endParaRPr>
          </a:p>
          <a:p>
            <a:pPr lvl="2" marL="648000" indent="-216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600" spc="-1" strike="noStrike">
                <a:solidFill>
                  <a:srgbClr val="000000"/>
                </a:solidFill>
                <a:latin typeface="Arial"/>
                <a:ea typeface="DejaVu Sans"/>
              </a:rPr>
              <a:t>Radiolaitteet puisen rungon sisällä</a:t>
            </a:r>
            <a:endParaRPr b="0" lang="en-US" sz="16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Etuvahvistin</a:t>
            </a:r>
            <a:endParaRPr b="0" lang="en-US" sz="1500" spc="-1" strike="noStrike">
              <a:latin typeface="Arial"/>
            </a:endParaRPr>
          </a:p>
          <a:p>
            <a:pPr lvl="2" marL="1296000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Kaistanpäästösuodin</a:t>
            </a:r>
            <a:endParaRPr b="0" lang="en-US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/>
          <p:nvPr/>
        </p:nvSpPr>
        <p:spPr>
          <a:xfrm>
            <a:off x="504000" y="177120"/>
            <a:ext cx="9069480" cy="51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VASTAANOTINSYSTEEMI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178" name="Freeform 2"/>
          <p:cNvSpPr/>
          <p:nvPr/>
        </p:nvSpPr>
        <p:spPr>
          <a:xfrm>
            <a:off x="2651400" y="1463040"/>
            <a:ext cx="1095840" cy="2009880"/>
          </a:xfrm>
          <a:custGeom>
            <a:avLst/>
            <a:gdLst/>
            <a:ahLst/>
            <a:rect l="l" t="t" r="r" b="b"/>
            <a:pathLst>
              <a:path w="3050" h="5589">
                <a:moveTo>
                  <a:pt x="2287" y="0"/>
                </a:moveTo>
                <a:cubicBezTo>
                  <a:pt x="3049" y="3810"/>
                  <a:pt x="0" y="5588"/>
                  <a:pt x="0" y="5588"/>
                </a:cubicBezTo>
              </a:path>
            </a:pathLst>
          </a:custGeom>
          <a:noFill/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Line 3"/>
          <p:cNvSpPr/>
          <p:nvPr/>
        </p:nvSpPr>
        <p:spPr>
          <a:xfrm flipH="1">
            <a:off x="2377440" y="2011680"/>
            <a:ext cx="182880" cy="3657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Line 4"/>
          <p:cNvSpPr/>
          <p:nvPr/>
        </p:nvSpPr>
        <p:spPr>
          <a:xfrm flipH="1" flipV="1">
            <a:off x="2377440" y="2377440"/>
            <a:ext cx="365760" cy="10058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Line 5"/>
          <p:cNvSpPr/>
          <p:nvPr/>
        </p:nvSpPr>
        <p:spPr>
          <a:xfrm flipH="1">
            <a:off x="2560320" y="1554480"/>
            <a:ext cx="914400" cy="45720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Line 6"/>
          <p:cNvSpPr/>
          <p:nvPr/>
        </p:nvSpPr>
        <p:spPr>
          <a:xfrm>
            <a:off x="2468880" y="2194560"/>
            <a:ext cx="182880" cy="914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Line 7"/>
          <p:cNvSpPr/>
          <p:nvPr/>
        </p:nvSpPr>
        <p:spPr>
          <a:xfrm flipV="1">
            <a:off x="2560320" y="2103120"/>
            <a:ext cx="182880" cy="3657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Line 8"/>
          <p:cNvSpPr/>
          <p:nvPr/>
        </p:nvSpPr>
        <p:spPr>
          <a:xfrm>
            <a:off x="2560320" y="3749040"/>
            <a:ext cx="360" cy="5486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Line 9"/>
          <p:cNvSpPr/>
          <p:nvPr/>
        </p:nvSpPr>
        <p:spPr>
          <a:xfrm>
            <a:off x="2560320" y="3749040"/>
            <a:ext cx="365760" cy="27432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Line 10"/>
          <p:cNvSpPr/>
          <p:nvPr/>
        </p:nvSpPr>
        <p:spPr>
          <a:xfrm flipV="1">
            <a:off x="2560320" y="4023360"/>
            <a:ext cx="365760" cy="27432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7" name="Line 11"/>
          <p:cNvSpPr/>
          <p:nvPr/>
        </p:nvSpPr>
        <p:spPr>
          <a:xfrm flipH="1">
            <a:off x="2194560" y="2194560"/>
            <a:ext cx="274320" cy="914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8" name="Line 12"/>
          <p:cNvSpPr/>
          <p:nvPr/>
        </p:nvSpPr>
        <p:spPr>
          <a:xfrm flipH="1">
            <a:off x="2103120" y="2286000"/>
            <a:ext cx="91440" cy="10058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89" name="Line 13"/>
          <p:cNvSpPr/>
          <p:nvPr/>
        </p:nvSpPr>
        <p:spPr>
          <a:xfrm>
            <a:off x="2103120" y="3291840"/>
            <a:ext cx="91440" cy="73152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0" name="Line 14"/>
          <p:cNvSpPr/>
          <p:nvPr/>
        </p:nvSpPr>
        <p:spPr>
          <a:xfrm>
            <a:off x="2194560" y="4023360"/>
            <a:ext cx="36576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Line 15"/>
          <p:cNvSpPr/>
          <p:nvPr/>
        </p:nvSpPr>
        <p:spPr>
          <a:xfrm>
            <a:off x="3383280" y="2743200"/>
            <a:ext cx="360" cy="91440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Line 16"/>
          <p:cNvSpPr/>
          <p:nvPr/>
        </p:nvSpPr>
        <p:spPr>
          <a:xfrm>
            <a:off x="2834640" y="3657600"/>
            <a:ext cx="109728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Line 17"/>
          <p:cNvSpPr/>
          <p:nvPr/>
        </p:nvSpPr>
        <p:spPr>
          <a:xfrm>
            <a:off x="3657600" y="3794760"/>
            <a:ext cx="360" cy="5486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Line 18"/>
          <p:cNvSpPr/>
          <p:nvPr/>
        </p:nvSpPr>
        <p:spPr>
          <a:xfrm>
            <a:off x="3657600" y="3781440"/>
            <a:ext cx="68616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Line 19"/>
          <p:cNvSpPr/>
          <p:nvPr/>
        </p:nvSpPr>
        <p:spPr>
          <a:xfrm>
            <a:off x="3657600" y="4343400"/>
            <a:ext cx="68616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Line 20"/>
          <p:cNvSpPr/>
          <p:nvPr/>
        </p:nvSpPr>
        <p:spPr>
          <a:xfrm>
            <a:off x="4343400" y="3794760"/>
            <a:ext cx="360" cy="5486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Line 21"/>
          <p:cNvSpPr/>
          <p:nvPr/>
        </p:nvSpPr>
        <p:spPr>
          <a:xfrm>
            <a:off x="6035040" y="3657600"/>
            <a:ext cx="360" cy="8229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8" name="Line 22"/>
          <p:cNvSpPr/>
          <p:nvPr/>
        </p:nvSpPr>
        <p:spPr>
          <a:xfrm>
            <a:off x="6035040" y="3657600"/>
            <a:ext cx="91440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Line 23"/>
          <p:cNvSpPr/>
          <p:nvPr/>
        </p:nvSpPr>
        <p:spPr>
          <a:xfrm>
            <a:off x="6035040" y="4480560"/>
            <a:ext cx="91440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Line 24"/>
          <p:cNvSpPr/>
          <p:nvPr/>
        </p:nvSpPr>
        <p:spPr>
          <a:xfrm>
            <a:off x="6949440" y="3657600"/>
            <a:ext cx="360" cy="8229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25"/>
          <p:cNvSpPr/>
          <p:nvPr/>
        </p:nvSpPr>
        <p:spPr>
          <a:xfrm>
            <a:off x="7680960" y="3657600"/>
            <a:ext cx="360" cy="820800"/>
          </a:xfrm>
          <a:prstGeom prst="rect">
            <a:avLst/>
          </a:pr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Line 26"/>
          <p:cNvSpPr/>
          <p:nvPr/>
        </p:nvSpPr>
        <p:spPr>
          <a:xfrm>
            <a:off x="7681320" y="3657600"/>
            <a:ext cx="36540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Line 27"/>
          <p:cNvSpPr/>
          <p:nvPr/>
        </p:nvSpPr>
        <p:spPr>
          <a:xfrm>
            <a:off x="8046720" y="3657600"/>
            <a:ext cx="360" cy="8229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Line 28"/>
          <p:cNvSpPr/>
          <p:nvPr/>
        </p:nvSpPr>
        <p:spPr>
          <a:xfrm>
            <a:off x="7680960" y="4480560"/>
            <a:ext cx="36576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TextShape 29"/>
          <p:cNvSpPr/>
          <p:nvPr/>
        </p:nvSpPr>
        <p:spPr>
          <a:xfrm>
            <a:off x="3657960" y="3794760"/>
            <a:ext cx="730800" cy="51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Kaistan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päästö-</a:t>
            </a:r>
            <a:endParaRPr b="0" lang="en-US" sz="1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suodatin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206" name="TextShape 30"/>
          <p:cNvSpPr/>
          <p:nvPr/>
        </p:nvSpPr>
        <p:spPr>
          <a:xfrm>
            <a:off x="2286000" y="4339800"/>
            <a:ext cx="1106280" cy="25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Etuvahvistin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07" name="TextShape 31"/>
          <p:cNvSpPr/>
          <p:nvPr/>
        </p:nvSpPr>
        <p:spPr>
          <a:xfrm>
            <a:off x="6014160" y="3859560"/>
            <a:ext cx="990000" cy="38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DejaVu Sans"/>
              </a:rPr>
              <a:t>Ohjelmisto-</a:t>
            </a:r>
            <a:endParaRPr b="0" lang="en-US" sz="105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050" spc="-1" strike="noStrike">
                <a:solidFill>
                  <a:srgbClr val="000000"/>
                </a:solidFill>
                <a:latin typeface="Arial"/>
                <a:ea typeface="DejaVu Sans"/>
              </a:rPr>
              <a:t>vastaanotin</a:t>
            </a:r>
            <a:endParaRPr b="0" lang="en-US" sz="1050" spc="-1" strike="noStrike">
              <a:latin typeface="Arial"/>
            </a:endParaRPr>
          </a:p>
        </p:txBody>
      </p:sp>
      <p:sp>
        <p:nvSpPr>
          <p:cNvPr id="208" name="TextShape 32"/>
          <p:cNvSpPr/>
          <p:nvPr/>
        </p:nvSpPr>
        <p:spPr>
          <a:xfrm>
            <a:off x="7680960" y="3904200"/>
            <a:ext cx="552240" cy="2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500" spc="-1" strike="noStrike">
                <a:solidFill>
                  <a:srgbClr val="000000"/>
                </a:solidFill>
                <a:latin typeface="Arial"/>
                <a:ea typeface="DejaVu Sans"/>
              </a:rPr>
              <a:t>PC</a:t>
            </a:r>
            <a:endParaRPr b="0" lang="en-US" sz="1500" spc="-1" strike="noStrike">
              <a:latin typeface="Arial"/>
            </a:endParaRPr>
          </a:p>
        </p:txBody>
      </p:sp>
      <p:sp>
        <p:nvSpPr>
          <p:cNvPr id="209" name="Line 33"/>
          <p:cNvSpPr/>
          <p:nvPr/>
        </p:nvSpPr>
        <p:spPr>
          <a:xfrm>
            <a:off x="4389120" y="2743200"/>
            <a:ext cx="360" cy="5486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Line 34"/>
          <p:cNvSpPr/>
          <p:nvPr/>
        </p:nvSpPr>
        <p:spPr>
          <a:xfrm>
            <a:off x="4389120" y="2743200"/>
            <a:ext cx="100584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Line 35"/>
          <p:cNvSpPr/>
          <p:nvPr/>
        </p:nvSpPr>
        <p:spPr>
          <a:xfrm>
            <a:off x="4389120" y="3291840"/>
            <a:ext cx="100584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Line 36"/>
          <p:cNvSpPr/>
          <p:nvPr/>
        </p:nvSpPr>
        <p:spPr>
          <a:xfrm flipV="1">
            <a:off x="5394960" y="2743200"/>
            <a:ext cx="360" cy="5486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TextShape 37"/>
          <p:cNvSpPr/>
          <p:nvPr/>
        </p:nvSpPr>
        <p:spPr>
          <a:xfrm>
            <a:off x="4389480" y="2690280"/>
            <a:ext cx="951480" cy="600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Rubidium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kello-</a:t>
            </a:r>
            <a:endParaRPr b="0" lang="en-US" sz="12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DejaVu Sans"/>
              </a:rPr>
              <a:t>referenssi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14" name="Line 38"/>
          <p:cNvSpPr/>
          <p:nvPr/>
        </p:nvSpPr>
        <p:spPr>
          <a:xfrm>
            <a:off x="6492240" y="3017520"/>
            <a:ext cx="360" cy="64008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Line 39"/>
          <p:cNvSpPr/>
          <p:nvPr/>
        </p:nvSpPr>
        <p:spPr>
          <a:xfrm>
            <a:off x="5394960" y="3017520"/>
            <a:ext cx="1097280" cy="3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Line 40"/>
          <p:cNvSpPr/>
          <p:nvPr/>
        </p:nvSpPr>
        <p:spPr>
          <a:xfrm>
            <a:off x="4343760" y="4014000"/>
            <a:ext cx="1691280" cy="972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Line 41"/>
          <p:cNvSpPr/>
          <p:nvPr/>
        </p:nvSpPr>
        <p:spPr>
          <a:xfrm>
            <a:off x="2926080" y="4023360"/>
            <a:ext cx="731520" cy="3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Line 42"/>
          <p:cNvSpPr/>
          <p:nvPr/>
        </p:nvSpPr>
        <p:spPr>
          <a:xfrm>
            <a:off x="6949440" y="4023360"/>
            <a:ext cx="731880" cy="3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CustomShape 43"/>
          <p:cNvSpPr/>
          <p:nvPr/>
        </p:nvSpPr>
        <p:spPr>
          <a:xfrm>
            <a:off x="457200" y="1463040"/>
            <a:ext cx="180720" cy="180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Line 44"/>
          <p:cNvSpPr/>
          <p:nvPr/>
        </p:nvSpPr>
        <p:spPr>
          <a:xfrm>
            <a:off x="731520" y="1554480"/>
            <a:ext cx="548640" cy="9144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Line 45"/>
          <p:cNvSpPr/>
          <p:nvPr/>
        </p:nvSpPr>
        <p:spPr>
          <a:xfrm>
            <a:off x="731520" y="1737360"/>
            <a:ext cx="457200" cy="18288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Line 46"/>
          <p:cNvSpPr/>
          <p:nvPr/>
        </p:nvSpPr>
        <p:spPr>
          <a:xfrm>
            <a:off x="640080" y="1828800"/>
            <a:ext cx="365760" cy="365760"/>
          </a:xfrm>
          <a:prstGeom prst="line">
            <a:avLst/>
          </a:prstGeom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"/>
          <p:cNvSpPr/>
          <p:nvPr/>
        </p:nvSpPr>
        <p:spPr>
          <a:xfrm>
            <a:off x="4844160" y="3829320"/>
            <a:ext cx="870840" cy="23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000" spc="-1" strike="noStrike">
                <a:solidFill>
                  <a:srgbClr val="000000"/>
                </a:solidFill>
                <a:latin typeface="Arial"/>
                <a:ea typeface="DejaVu Sans"/>
              </a:rPr>
              <a:t>Kaapeli</a:t>
            </a:r>
            <a:endParaRPr b="0" lang="en-US" sz="1000" spc="-1" strike="noStrike">
              <a:latin typeface="Arial"/>
            </a:endParaRPr>
          </a:p>
        </p:txBody>
      </p:sp>
      <p:sp>
        <p:nvSpPr>
          <p:cNvPr id="224" name=""/>
          <p:cNvSpPr/>
          <p:nvPr/>
        </p:nvSpPr>
        <p:spPr>
          <a:xfrm>
            <a:off x="2685600" y="4939560"/>
            <a:ext cx="5870160" cy="34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Periaatekuva 1.6GHz OH-vastaanottimesta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7125</TotalTime>
  <Application>LibreOffice/7.3.7.2$Linux_X86_64 LibreOffice_project/30$Build-2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2022-10-23T11:47:56Z</dcterms:created>
  <dc:creator/>
  <dc:description/>
  <dc:language>en-US</dc:language>
  <cp:lastModifiedBy/>
  <dcterms:modified xsi:type="dcterms:W3CDTF">2024-04-05T15:01:16Z</dcterms:modified>
  <cp:revision>131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